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4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98" r:id="rId11"/>
    <p:sldId id="265" r:id="rId12"/>
    <p:sldId id="266" r:id="rId13"/>
    <p:sldId id="268" r:id="rId14"/>
    <p:sldId id="269" r:id="rId15"/>
    <p:sldId id="270" r:id="rId16"/>
    <p:sldId id="271" r:id="rId17"/>
    <p:sldId id="280" r:id="rId18"/>
    <p:sldId id="272" r:id="rId19"/>
    <p:sldId id="275" r:id="rId20"/>
    <p:sldId id="274" r:id="rId21"/>
    <p:sldId id="276" r:id="rId22"/>
    <p:sldId id="281" r:id="rId23"/>
    <p:sldId id="278" r:id="rId24"/>
    <p:sldId id="299" r:id="rId25"/>
    <p:sldId id="282" r:id="rId26"/>
    <p:sldId id="277" r:id="rId27"/>
    <p:sldId id="279" r:id="rId28"/>
    <p:sldId id="295" r:id="rId29"/>
    <p:sldId id="283" r:id="rId30"/>
    <p:sldId id="284" r:id="rId31"/>
    <p:sldId id="296" r:id="rId32"/>
    <p:sldId id="285" r:id="rId33"/>
    <p:sldId id="286" r:id="rId34"/>
    <p:sldId id="287" r:id="rId35"/>
    <p:sldId id="300" r:id="rId36"/>
    <p:sldId id="288" r:id="rId37"/>
    <p:sldId id="289" r:id="rId38"/>
    <p:sldId id="290" r:id="rId39"/>
    <p:sldId id="293" r:id="rId40"/>
    <p:sldId id="291" r:id="rId41"/>
    <p:sldId id="292" r:id="rId42"/>
    <p:sldId id="294" r:id="rId43"/>
    <p:sldId id="297" r:id="rId44"/>
  </p:sldIdLst>
  <p:sldSz cx="9144000" cy="5143500" type="screen16x9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22" autoAdjust="0"/>
  </p:normalViewPr>
  <p:slideViewPr>
    <p:cSldViewPr>
      <p:cViewPr>
        <p:scale>
          <a:sx n="145" d="100"/>
          <a:sy n="145" d="100"/>
        </p:scale>
        <p:origin x="-618" y="-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6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3972A-3A5C-48A3-8E42-D2CC67B1D23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AE560079-4832-4CC8-BCC6-268B63352CB9}">
      <dgm:prSet phldrT="[Texto]" custT="1"/>
      <dgm:spPr/>
      <dgm:t>
        <a:bodyPr/>
        <a:lstStyle/>
        <a:p>
          <a:r>
            <a:rPr lang="en-US" sz="900" b="1" dirty="0" smtClean="0"/>
            <a:t>UX24 AUTONOMA</a:t>
          </a:r>
          <a:endParaRPr lang="es-AR" sz="900" b="1" dirty="0"/>
        </a:p>
      </dgm:t>
    </dgm:pt>
    <dgm:pt modelId="{50598BC4-28DE-420C-A9E5-5915B534058A}" type="parTrans" cxnId="{ABE04594-E01B-4DEE-B7C8-9E0984FC25AD}">
      <dgm:prSet/>
      <dgm:spPr/>
      <dgm:t>
        <a:bodyPr/>
        <a:lstStyle/>
        <a:p>
          <a:endParaRPr lang="es-AR"/>
        </a:p>
      </dgm:t>
    </dgm:pt>
    <dgm:pt modelId="{2043F3B2-AA07-45D1-A4F1-C589350066DE}" type="sibTrans" cxnId="{ABE04594-E01B-4DEE-B7C8-9E0984FC25AD}">
      <dgm:prSet/>
      <dgm:spPr/>
      <dgm:t>
        <a:bodyPr/>
        <a:lstStyle/>
        <a:p>
          <a:endParaRPr lang="es-AR"/>
        </a:p>
      </dgm:t>
    </dgm:pt>
    <dgm:pt modelId="{F1DAF6D5-66C4-44AB-8D5D-95C27BB4E5FC}" type="pres">
      <dgm:prSet presAssocID="{CFC3972A-3A5C-48A3-8E42-D2CC67B1D235}" presName="Name0" presStyleCnt="0">
        <dgm:presLayoutVars>
          <dgm:dir/>
          <dgm:animLvl val="lvl"/>
          <dgm:resizeHandles val="exact"/>
        </dgm:presLayoutVars>
      </dgm:prSet>
      <dgm:spPr/>
    </dgm:pt>
    <dgm:pt modelId="{F21B0725-4F11-47F5-96FD-5FFDB8981875}" type="pres">
      <dgm:prSet presAssocID="{CFC3972A-3A5C-48A3-8E42-D2CC67B1D235}" presName="dummy" presStyleCnt="0"/>
      <dgm:spPr/>
    </dgm:pt>
    <dgm:pt modelId="{BCA2C6AE-2E36-4C64-A161-F577A6EA3C40}" type="pres">
      <dgm:prSet presAssocID="{CFC3972A-3A5C-48A3-8E42-D2CC67B1D235}" presName="linH" presStyleCnt="0"/>
      <dgm:spPr/>
    </dgm:pt>
    <dgm:pt modelId="{4FDCD0E5-37F8-461A-89BE-8FE62EB2FCD9}" type="pres">
      <dgm:prSet presAssocID="{CFC3972A-3A5C-48A3-8E42-D2CC67B1D235}" presName="padding1" presStyleCnt="0"/>
      <dgm:spPr/>
    </dgm:pt>
    <dgm:pt modelId="{D88B9F66-ECB7-4F4B-92E1-A28CD16ACB63}" type="pres">
      <dgm:prSet presAssocID="{AE560079-4832-4CC8-BCC6-268B63352CB9}" presName="linV" presStyleCnt="0"/>
      <dgm:spPr/>
    </dgm:pt>
    <dgm:pt modelId="{CA6A65F6-E48B-4187-AC67-DC5B5B42FF76}" type="pres">
      <dgm:prSet presAssocID="{AE560079-4832-4CC8-BCC6-268B63352CB9}" presName="spVertical1" presStyleCnt="0"/>
      <dgm:spPr/>
    </dgm:pt>
    <dgm:pt modelId="{B977A3DF-1439-4BC1-8ACF-8FC223C5BFA7}" type="pres">
      <dgm:prSet presAssocID="{AE560079-4832-4CC8-BCC6-268B63352CB9}" presName="parTx" presStyleLbl="revTx" presStyleIdx="0" presStyleCnt="1" custAng="0" custScaleY="760925" custLinFactY="-52115" custLinFactNeighborX="91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57AE943-91AC-4429-8095-E8728D2B79BA}" type="pres">
      <dgm:prSet presAssocID="{AE560079-4832-4CC8-BCC6-268B63352CB9}" presName="spVertical2" presStyleCnt="0"/>
      <dgm:spPr/>
    </dgm:pt>
    <dgm:pt modelId="{125AD78D-7300-4009-84ED-C83B277614EE}" type="pres">
      <dgm:prSet presAssocID="{AE560079-4832-4CC8-BCC6-268B63352CB9}" presName="spVertical3" presStyleCnt="0"/>
      <dgm:spPr/>
    </dgm:pt>
    <dgm:pt modelId="{52956496-24C1-4AF5-B257-68D732892C07}" type="pres">
      <dgm:prSet presAssocID="{CFC3972A-3A5C-48A3-8E42-D2CC67B1D235}" presName="padding2" presStyleCnt="0"/>
      <dgm:spPr/>
    </dgm:pt>
    <dgm:pt modelId="{FF20E51B-23BF-4253-B339-E0309D88EF52}" type="pres">
      <dgm:prSet presAssocID="{CFC3972A-3A5C-48A3-8E42-D2CC67B1D235}" presName="negArrow" presStyleCnt="0"/>
      <dgm:spPr/>
    </dgm:pt>
    <dgm:pt modelId="{F58B8F95-6DA7-4B1A-8CC2-61178ED6187D}" type="pres">
      <dgm:prSet presAssocID="{CFC3972A-3A5C-48A3-8E42-D2CC67B1D235}" presName="backgroundArrow" presStyleLbl="node1" presStyleIdx="0" presStyleCnt="1" custScaleY="102769" custLinFactNeighborX="-49" custLinFactNeighborY="57330"/>
      <dgm:spPr/>
    </dgm:pt>
  </dgm:ptLst>
  <dgm:cxnLst>
    <dgm:cxn modelId="{ABE04594-E01B-4DEE-B7C8-9E0984FC25AD}" srcId="{CFC3972A-3A5C-48A3-8E42-D2CC67B1D235}" destId="{AE560079-4832-4CC8-BCC6-268B63352CB9}" srcOrd="0" destOrd="0" parTransId="{50598BC4-28DE-420C-A9E5-5915B534058A}" sibTransId="{2043F3B2-AA07-45D1-A4F1-C589350066DE}"/>
    <dgm:cxn modelId="{71DEEBFA-EFB8-4956-8603-D4BB30CC7849}" type="presOf" srcId="{CFC3972A-3A5C-48A3-8E42-D2CC67B1D235}" destId="{F1DAF6D5-66C4-44AB-8D5D-95C27BB4E5FC}" srcOrd="0" destOrd="0" presId="urn:microsoft.com/office/officeart/2005/8/layout/hProcess3"/>
    <dgm:cxn modelId="{E01F22BF-CF11-46E2-9C06-E4B59E1112BC}" type="presOf" srcId="{AE560079-4832-4CC8-BCC6-268B63352CB9}" destId="{B977A3DF-1439-4BC1-8ACF-8FC223C5BFA7}" srcOrd="0" destOrd="0" presId="urn:microsoft.com/office/officeart/2005/8/layout/hProcess3"/>
    <dgm:cxn modelId="{90A74BE2-5A55-4AD8-BA7C-2ECD4AF0C231}" type="presParOf" srcId="{F1DAF6D5-66C4-44AB-8D5D-95C27BB4E5FC}" destId="{F21B0725-4F11-47F5-96FD-5FFDB8981875}" srcOrd="0" destOrd="0" presId="urn:microsoft.com/office/officeart/2005/8/layout/hProcess3"/>
    <dgm:cxn modelId="{0324FD8D-87A1-4FF5-B8C6-BA0A10C6C9D7}" type="presParOf" srcId="{F1DAF6D5-66C4-44AB-8D5D-95C27BB4E5FC}" destId="{BCA2C6AE-2E36-4C64-A161-F577A6EA3C40}" srcOrd="1" destOrd="0" presId="urn:microsoft.com/office/officeart/2005/8/layout/hProcess3"/>
    <dgm:cxn modelId="{793DA8FD-993B-4E72-969B-BF76D0F8B3D5}" type="presParOf" srcId="{BCA2C6AE-2E36-4C64-A161-F577A6EA3C40}" destId="{4FDCD0E5-37F8-461A-89BE-8FE62EB2FCD9}" srcOrd="0" destOrd="0" presId="urn:microsoft.com/office/officeart/2005/8/layout/hProcess3"/>
    <dgm:cxn modelId="{EFBA0382-8447-4D31-B9EF-9ACDBFE3929C}" type="presParOf" srcId="{BCA2C6AE-2E36-4C64-A161-F577A6EA3C40}" destId="{D88B9F66-ECB7-4F4B-92E1-A28CD16ACB63}" srcOrd="1" destOrd="0" presId="urn:microsoft.com/office/officeart/2005/8/layout/hProcess3"/>
    <dgm:cxn modelId="{5800B1E9-AF2C-4C96-ADD0-B5B8C5B62C66}" type="presParOf" srcId="{D88B9F66-ECB7-4F4B-92E1-A28CD16ACB63}" destId="{CA6A65F6-E48B-4187-AC67-DC5B5B42FF76}" srcOrd="0" destOrd="0" presId="urn:microsoft.com/office/officeart/2005/8/layout/hProcess3"/>
    <dgm:cxn modelId="{BECFD2BE-D2B0-4441-A236-68A3DCD9CC14}" type="presParOf" srcId="{D88B9F66-ECB7-4F4B-92E1-A28CD16ACB63}" destId="{B977A3DF-1439-4BC1-8ACF-8FC223C5BFA7}" srcOrd="1" destOrd="0" presId="urn:microsoft.com/office/officeart/2005/8/layout/hProcess3"/>
    <dgm:cxn modelId="{AA299365-6975-4F77-AE97-22437CE2B20C}" type="presParOf" srcId="{D88B9F66-ECB7-4F4B-92E1-A28CD16ACB63}" destId="{657AE943-91AC-4429-8095-E8728D2B79BA}" srcOrd="2" destOrd="0" presId="urn:microsoft.com/office/officeart/2005/8/layout/hProcess3"/>
    <dgm:cxn modelId="{C6B346A8-9105-47CE-89D9-F7485172A807}" type="presParOf" srcId="{D88B9F66-ECB7-4F4B-92E1-A28CD16ACB63}" destId="{125AD78D-7300-4009-84ED-C83B277614EE}" srcOrd="3" destOrd="0" presId="urn:microsoft.com/office/officeart/2005/8/layout/hProcess3"/>
    <dgm:cxn modelId="{7D72E768-879A-499C-98C8-BB68F3C094BB}" type="presParOf" srcId="{BCA2C6AE-2E36-4C64-A161-F577A6EA3C40}" destId="{52956496-24C1-4AF5-B257-68D732892C07}" srcOrd="2" destOrd="0" presId="urn:microsoft.com/office/officeart/2005/8/layout/hProcess3"/>
    <dgm:cxn modelId="{5BAF5810-1453-45EE-8FC4-68608A839F2B}" type="presParOf" srcId="{BCA2C6AE-2E36-4C64-A161-F577A6EA3C40}" destId="{FF20E51B-23BF-4253-B339-E0309D88EF52}" srcOrd="3" destOrd="0" presId="urn:microsoft.com/office/officeart/2005/8/layout/hProcess3"/>
    <dgm:cxn modelId="{C9EF45E5-9052-4316-8A9F-C0807F6CB604}" type="presParOf" srcId="{BCA2C6AE-2E36-4C64-A161-F577A6EA3C40}" destId="{F58B8F95-6DA7-4B1A-8CC2-61178ED6187D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89C96F-7B64-41F6-A587-22008A0F8A70}" type="doc">
      <dgm:prSet loTypeId="urn:microsoft.com/office/officeart/2005/8/layout/hProcess3" loCatId="process" qsTypeId="urn:microsoft.com/office/officeart/2005/8/quickstyle/simple1" qsCatId="simple" csTypeId="urn:microsoft.com/office/officeart/2005/8/colors/colorful5" csCatId="colorful" phldr="1"/>
      <dgm:spPr/>
    </dgm:pt>
    <dgm:pt modelId="{315E96BB-815B-4ED1-AA81-FC5B88789D10}">
      <dgm:prSet phldrT="[Texto]"/>
      <dgm:spPr/>
      <dgm:t>
        <a:bodyPr/>
        <a:lstStyle/>
        <a:p>
          <a:r>
            <a:rPr lang="en-US" dirty="0" smtClean="0"/>
            <a:t>DANTE AES67</a:t>
          </a:r>
          <a:endParaRPr lang="es-AR" dirty="0"/>
        </a:p>
      </dgm:t>
    </dgm:pt>
    <dgm:pt modelId="{B4BBC2B4-4546-49F4-800B-C3AC72C0D00F}" type="parTrans" cxnId="{A0E62C3E-4838-4DD1-AC2A-E56CE0F15EDA}">
      <dgm:prSet/>
      <dgm:spPr/>
      <dgm:t>
        <a:bodyPr/>
        <a:lstStyle/>
        <a:p>
          <a:endParaRPr lang="es-AR"/>
        </a:p>
      </dgm:t>
    </dgm:pt>
    <dgm:pt modelId="{2F0A2DFC-CB05-49E6-BEEB-24D37CC91341}" type="sibTrans" cxnId="{A0E62C3E-4838-4DD1-AC2A-E56CE0F15EDA}">
      <dgm:prSet/>
      <dgm:spPr/>
      <dgm:t>
        <a:bodyPr/>
        <a:lstStyle/>
        <a:p>
          <a:endParaRPr lang="es-AR"/>
        </a:p>
      </dgm:t>
    </dgm:pt>
    <dgm:pt modelId="{907806A7-9E86-478B-9EBF-684E1BF195E0}" type="pres">
      <dgm:prSet presAssocID="{6F89C96F-7B64-41F6-A587-22008A0F8A70}" presName="Name0" presStyleCnt="0">
        <dgm:presLayoutVars>
          <dgm:dir/>
          <dgm:animLvl val="lvl"/>
          <dgm:resizeHandles val="exact"/>
        </dgm:presLayoutVars>
      </dgm:prSet>
      <dgm:spPr/>
    </dgm:pt>
    <dgm:pt modelId="{9E1E946A-33E0-479A-800E-EAC45860A636}" type="pres">
      <dgm:prSet presAssocID="{6F89C96F-7B64-41F6-A587-22008A0F8A70}" presName="dummy" presStyleCnt="0"/>
      <dgm:spPr/>
    </dgm:pt>
    <dgm:pt modelId="{DD4816FF-9D32-4E21-BD2D-602D82C9662A}" type="pres">
      <dgm:prSet presAssocID="{6F89C96F-7B64-41F6-A587-22008A0F8A70}" presName="linH" presStyleCnt="0"/>
      <dgm:spPr/>
    </dgm:pt>
    <dgm:pt modelId="{F35AF441-C6FF-45D3-B528-55C8A0CC9296}" type="pres">
      <dgm:prSet presAssocID="{6F89C96F-7B64-41F6-A587-22008A0F8A70}" presName="padding1" presStyleCnt="0"/>
      <dgm:spPr/>
    </dgm:pt>
    <dgm:pt modelId="{811DCB42-E117-44B0-86E7-AF569A15BC57}" type="pres">
      <dgm:prSet presAssocID="{315E96BB-815B-4ED1-AA81-FC5B88789D10}" presName="linV" presStyleCnt="0"/>
      <dgm:spPr/>
    </dgm:pt>
    <dgm:pt modelId="{D63FBCA4-15A0-4919-B53D-CD2551EF881B}" type="pres">
      <dgm:prSet presAssocID="{315E96BB-815B-4ED1-AA81-FC5B88789D10}" presName="spVertical1" presStyleCnt="0"/>
      <dgm:spPr/>
    </dgm:pt>
    <dgm:pt modelId="{231AD418-4B78-4381-9C27-6C57AE2ED067}" type="pres">
      <dgm:prSet presAssocID="{315E96BB-815B-4ED1-AA81-FC5B88789D10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1DE206E-C663-4484-9FC8-CB9C37942D4F}" type="pres">
      <dgm:prSet presAssocID="{315E96BB-815B-4ED1-AA81-FC5B88789D10}" presName="spVertical2" presStyleCnt="0"/>
      <dgm:spPr/>
    </dgm:pt>
    <dgm:pt modelId="{81CB9D05-282B-453B-AD20-7DA09FD399A0}" type="pres">
      <dgm:prSet presAssocID="{315E96BB-815B-4ED1-AA81-FC5B88789D10}" presName="spVertical3" presStyleCnt="0"/>
      <dgm:spPr/>
    </dgm:pt>
    <dgm:pt modelId="{0C5205D1-99F3-444F-AA21-AC51D924BC05}" type="pres">
      <dgm:prSet presAssocID="{6F89C96F-7B64-41F6-A587-22008A0F8A70}" presName="padding2" presStyleCnt="0"/>
      <dgm:spPr/>
    </dgm:pt>
    <dgm:pt modelId="{CBAEF555-2E8B-477E-A7B8-83480F2FC631}" type="pres">
      <dgm:prSet presAssocID="{6F89C96F-7B64-41F6-A587-22008A0F8A70}" presName="negArrow" presStyleCnt="0"/>
      <dgm:spPr/>
    </dgm:pt>
    <dgm:pt modelId="{77045E7A-FD6E-4A0C-8F9D-C1ECFADA703C}" type="pres">
      <dgm:prSet presAssocID="{6F89C96F-7B64-41F6-A587-22008A0F8A70}" presName="backgroundArrow" presStyleLbl="node1" presStyleIdx="0" presStyleCnt="1" custAng="10800000" custScaleY="48636" custLinFactNeighborX="-4431" custLinFactNeighborY="24928"/>
      <dgm:spPr/>
    </dgm:pt>
  </dgm:ptLst>
  <dgm:cxnLst>
    <dgm:cxn modelId="{F3279803-6898-4424-A3BB-632344A7F2B5}" type="presOf" srcId="{6F89C96F-7B64-41F6-A587-22008A0F8A70}" destId="{907806A7-9E86-478B-9EBF-684E1BF195E0}" srcOrd="0" destOrd="0" presId="urn:microsoft.com/office/officeart/2005/8/layout/hProcess3"/>
    <dgm:cxn modelId="{A0E62C3E-4838-4DD1-AC2A-E56CE0F15EDA}" srcId="{6F89C96F-7B64-41F6-A587-22008A0F8A70}" destId="{315E96BB-815B-4ED1-AA81-FC5B88789D10}" srcOrd="0" destOrd="0" parTransId="{B4BBC2B4-4546-49F4-800B-C3AC72C0D00F}" sibTransId="{2F0A2DFC-CB05-49E6-BEEB-24D37CC91341}"/>
    <dgm:cxn modelId="{3CC0F05A-A387-4328-BE90-F9006B226758}" type="presOf" srcId="{315E96BB-815B-4ED1-AA81-FC5B88789D10}" destId="{231AD418-4B78-4381-9C27-6C57AE2ED067}" srcOrd="0" destOrd="0" presId="urn:microsoft.com/office/officeart/2005/8/layout/hProcess3"/>
    <dgm:cxn modelId="{4D24A38D-E92A-4297-B66C-7B41BE438181}" type="presParOf" srcId="{907806A7-9E86-478B-9EBF-684E1BF195E0}" destId="{9E1E946A-33E0-479A-800E-EAC45860A636}" srcOrd="0" destOrd="0" presId="urn:microsoft.com/office/officeart/2005/8/layout/hProcess3"/>
    <dgm:cxn modelId="{213C447F-1E60-4F9A-A0DC-C7EC9D6F1A0F}" type="presParOf" srcId="{907806A7-9E86-478B-9EBF-684E1BF195E0}" destId="{DD4816FF-9D32-4E21-BD2D-602D82C9662A}" srcOrd="1" destOrd="0" presId="urn:microsoft.com/office/officeart/2005/8/layout/hProcess3"/>
    <dgm:cxn modelId="{3EB71934-7D3A-477F-B601-4FF8C23F2331}" type="presParOf" srcId="{DD4816FF-9D32-4E21-BD2D-602D82C9662A}" destId="{F35AF441-C6FF-45D3-B528-55C8A0CC9296}" srcOrd="0" destOrd="0" presId="urn:microsoft.com/office/officeart/2005/8/layout/hProcess3"/>
    <dgm:cxn modelId="{0028774A-8E10-47B0-A961-ED3D7BDFC68A}" type="presParOf" srcId="{DD4816FF-9D32-4E21-BD2D-602D82C9662A}" destId="{811DCB42-E117-44B0-86E7-AF569A15BC57}" srcOrd="1" destOrd="0" presId="urn:microsoft.com/office/officeart/2005/8/layout/hProcess3"/>
    <dgm:cxn modelId="{307B6FE9-90AA-45F0-82D3-14664B0085F6}" type="presParOf" srcId="{811DCB42-E117-44B0-86E7-AF569A15BC57}" destId="{D63FBCA4-15A0-4919-B53D-CD2551EF881B}" srcOrd="0" destOrd="0" presId="urn:microsoft.com/office/officeart/2005/8/layout/hProcess3"/>
    <dgm:cxn modelId="{048E3412-6BD5-4BA5-AD06-09D4BA330308}" type="presParOf" srcId="{811DCB42-E117-44B0-86E7-AF569A15BC57}" destId="{231AD418-4B78-4381-9C27-6C57AE2ED067}" srcOrd="1" destOrd="0" presId="urn:microsoft.com/office/officeart/2005/8/layout/hProcess3"/>
    <dgm:cxn modelId="{FF24E5FB-21B6-4BDF-BD95-F05D575B9D3C}" type="presParOf" srcId="{811DCB42-E117-44B0-86E7-AF569A15BC57}" destId="{41DE206E-C663-4484-9FC8-CB9C37942D4F}" srcOrd="2" destOrd="0" presId="urn:microsoft.com/office/officeart/2005/8/layout/hProcess3"/>
    <dgm:cxn modelId="{53B7184D-5241-4EAA-96BE-CC38D307805F}" type="presParOf" srcId="{811DCB42-E117-44B0-86E7-AF569A15BC57}" destId="{81CB9D05-282B-453B-AD20-7DA09FD399A0}" srcOrd="3" destOrd="0" presId="urn:microsoft.com/office/officeart/2005/8/layout/hProcess3"/>
    <dgm:cxn modelId="{8A68E09E-BD6D-48E8-B8EA-EDC160666B57}" type="presParOf" srcId="{DD4816FF-9D32-4E21-BD2D-602D82C9662A}" destId="{0C5205D1-99F3-444F-AA21-AC51D924BC05}" srcOrd="2" destOrd="0" presId="urn:microsoft.com/office/officeart/2005/8/layout/hProcess3"/>
    <dgm:cxn modelId="{FE41D5BE-50C6-4053-8CDA-98879BB23339}" type="presParOf" srcId="{DD4816FF-9D32-4E21-BD2D-602D82C9662A}" destId="{CBAEF555-2E8B-477E-A7B8-83480F2FC631}" srcOrd="3" destOrd="0" presId="urn:microsoft.com/office/officeart/2005/8/layout/hProcess3"/>
    <dgm:cxn modelId="{C0191EF0-4B26-4CA6-ADD8-C45512A1E4EB}" type="presParOf" srcId="{DD4816FF-9D32-4E21-BD2D-602D82C9662A}" destId="{77045E7A-FD6E-4A0C-8F9D-C1ECFADA703C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B8F95-6DA7-4B1A-8CC2-61178ED6187D}">
      <dsp:nvSpPr>
        <dsp:cNvPr id="0" name=""/>
        <dsp:cNvSpPr/>
      </dsp:nvSpPr>
      <dsp:spPr>
        <a:xfrm>
          <a:off x="0" y="212662"/>
          <a:ext cx="1228311" cy="380212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7A3DF-1439-4BC1-8ACF-8FC223C5BFA7}">
      <dsp:nvSpPr>
        <dsp:cNvPr id="0" name=""/>
        <dsp:cNvSpPr/>
      </dsp:nvSpPr>
      <dsp:spPr>
        <a:xfrm>
          <a:off x="108869" y="0"/>
          <a:ext cx="1006399" cy="74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UX24 AUTONOMA</a:t>
          </a:r>
          <a:endParaRPr lang="es-AR" sz="900" b="1" kern="1200" dirty="0"/>
        </a:p>
      </dsp:txBody>
      <dsp:txXfrm>
        <a:off x="108869" y="0"/>
        <a:ext cx="1006399" cy="740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45E7A-FD6E-4A0C-8F9D-C1ECFADA703C}">
      <dsp:nvSpPr>
        <dsp:cNvPr id="0" name=""/>
        <dsp:cNvSpPr/>
      </dsp:nvSpPr>
      <dsp:spPr>
        <a:xfrm rot="10800000">
          <a:off x="0" y="851166"/>
          <a:ext cx="1180693" cy="420215"/>
        </a:xfrm>
        <a:prstGeom prst="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AD418-4B78-4381-9C27-6C57AE2ED067}">
      <dsp:nvSpPr>
        <dsp:cNvPr id="0" name=""/>
        <dsp:cNvSpPr/>
      </dsp:nvSpPr>
      <dsp:spPr>
        <a:xfrm>
          <a:off x="95239" y="851789"/>
          <a:ext cx="967384" cy="4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DANTE AES67</a:t>
          </a:r>
          <a:endParaRPr lang="es-AR" sz="1200" kern="1200" dirty="0"/>
        </a:p>
      </dsp:txBody>
      <dsp:txXfrm>
        <a:off x="95239" y="851789"/>
        <a:ext cx="967384" cy="43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BC4A6-24B0-4153-9B75-D6F7E301382D}" type="datetimeFigureOut">
              <a:rPr lang="es-AR" smtClean="0"/>
              <a:t>01/11/2019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A70DE-20F2-4913-B2DA-5B72F5103D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8452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70DE-20F2-4913-B2DA-5B72F5103DFF}" type="slidenum">
              <a:rPr lang="es-AR" smtClean="0"/>
              <a:t>36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1277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790972" y="3778934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582216"/>
            <a:ext cx="8062912" cy="1102519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131445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4509492"/>
            <a:ext cx="5791200" cy="273844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DD34CB2-76AD-463E-811E-4DEBCE678117}" type="datetime1">
              <a:rPr lang="es-AR" smtClean="0"/>
              <a:t>01/11/2019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4238028"/>
            <a:ext cx="5791200" cy="273844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4314231"/>
            <a:ext cx="502920" cy="273844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DB8C419-A741-40E9-B239-79D41BCA304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988C-EEF8-4204-B91F-6ABAC1386408}" type="datetime1">
              <a:rPr lang="es-AR" smtClean="0"/>
              <a:t>01/11/2019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85750"/>
            <a:ext cx="1905000" cy="41148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90D3-B655-4D9C-A443-5A404B5C77D5}" type="datetime1">
              <a:rPr lang="es-AR" smtClean="0"/>
              <a:t>01/11/2019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106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4860036"/>
            <a:ext cx="2133600" cy="226314"/>
          </a:xfrm>
        </p:spPr>
        <p:txBody>
          <a:bodyPr/>
          <a:lstStyle/>
          <a:p>
            <a:fld id="{68606596-9BC5-4035-96A4-3FB3EF89614C}" type="datetime1">
              <a:rPr lang="es-AR" smtClean="0"/>
              <a:t>01/11/2019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0056" cy="225623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5276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790972" y="70339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4857750"/>
            <a:ext cx="2133600" cy="228600"/>
          </a:xfrm>
        </p:spPr>
        <p:txBody>
          <a:bodyPr/>
          <a:lstStyle/>
          <a:p>
            <a:fld id="{C78300BA-E168-490A-AAA1-D912B5FD94A6}" type="datetime1">
              <a:rPr lang="es-AR" smtClean="0"/>
              <a:t>01/11/2019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4860727"/>
            <a:ext cx="4260056" cy="225623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607219"/>
            <a:ext cx="502920" cy="225623"/>
          </a:xfrm>
        </p:spPr>
        <p:txBody>
          <a:bodyPr/>
          <a:lstStyle/>
          <a:p>
            <a:fld id="{FDB8C419-A741-40E9-B239-79D41BCA3049}" type="slidenum">
              <a:rPr lang="es-AR" smtClean="0"/>
              <a:t>‹Nº›</a:t>
            </a:fld>
            <a:endParaRPr lang="es-AR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5" y="7036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5276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03599"/>
            <a:ext cx="7239000" cy="1021556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225152"/>
            <a:ext cx="3886200" cy="17145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fld id="{E8600F36-395F-4EC8-853F-B71A5C4B393C}" type="datetime1">
              <a:rPr lang="es-AR" smtClean="0"/>
              <a:t>01/11/2019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0056" cy="226314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fld id="{FDB8C419-A741-40E9-B239-79D41BCA304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18049"/>
            <a:ext cx="1066800" cy="4615434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18049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2570343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18049"/>
            <a:ext cx="6858000" cy="226314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2570343"/>
            <a:ext cx="6858000" cy="22631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0552" cy="226314"/>
          </a:xfrm>
        </p:spPr>
        <p:txBody>
          <a:bodyPr/>
          <a:lstStyle/>
          <a:p>
            <a:fld id="{46C4DCD3-37CE-48AD-87E4-52765B881549}" type="datetime1">
              <a:rPr lang="es-AR" smtClean="0"/>
              <a:t>01/11/2019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1104" cy="226314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4862322"/>
            <a:ext cx="502920" cy="226314"/>
          </a:xfrm>
        </p:spPr>
        <p:txBody>
          <a:bodyPr/>
          <a:lstStyle>
            <a:lvl1pPr algn="ctr">
              <a:defRPr/>
            </a:lvl1pPr>
          </a:lstStyle>
          <a:p>
            <a:fld id="{FDB8C419-A741-40E9-B239-79D41BCA3049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2035-8E37-41E7-AD5B-0F0665B36C24}" type="datetime1">
              <a:rPr lang="es-AR" smtClean="0"/>
              <a:t>01/11/2019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fld id="{93716984-DF73-4B86-A8AF-94EB3F75F8BB}" type="datetime1">
              <a:rPr lang="es-AR" smtClean="0"/>
              <a:t>01/11/2019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4861418"/>
            <a:ext cx="4260056" cy="225623"/>
          </a:xfrm>
        </p:spPr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fld id="{FDB8C419-A741-40E9-B239-79D41BCA304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275748"/>
            <a:ext cx="914400" cy="44577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275748"/>
            <a:ext cx="2438400" cy="44577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240030"/>
            <a:ext cx="5276088" cy="449199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4917186"/>
            <a:ext cx="2133600" cy="226314"/>
          </a:xfrm>
        </p:spPr>
        <p:txBody>
          <a:bodyPr/>
          <a:lstStyle>
            <a:lvl1pPr>
              <a:defRPr sz="900"/>
            </a:lvl1pPr>
          </a:lstStyle>
          <a:p>
            <a:fld id="{A2332907-7CCB-4E46-925E-658B37CF6199}" type="datetime1">
              <a:rPr lang="es-AR" smtClean="0"/>
              <a:t>01/11/2019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4917186"/>
            <a:ext cx="5143120" cy="226314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4917186"/>
            <a:ext cx="502920" cy="226314"/>
          </a:xfrm>
        </p:spPr>
        <p:txBody>
          <a:bodyPr/>
          <a:lstStyle>
            <a:lvl1pPr>
              <a:defRPr sz="900"/>
            </a:lvl1pPr>
          </a:lstStyle>
          <a:p>
            <a:fld id="{FDB8C419-A741-40E9-B239-79D41BCA3049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13172"/>
            <a:ext cx="914400" cy="48006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280475"/>
            <a:ext cx="7333488" cy="41148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4400550"/>
            <a:ext cx="7333488" cy="51435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4917186"/>
            <a:ext cx="2103120" cy="226314"/>
          </a:xfrm>
        </p:spPr>
        <p:txBody>
          <a:bodyPr/>
          <a:lstStyle>
            <a:lvl1pPr>
              <a:defRPr sz="900"/>
            </a:lvl1pPr>
          </a:lstStyle>
          <a:p>
            <a:fld id="{10FA9E56-1AF7-4B0D-9ED8-CAC7CEE34970}" type="datetime1">
              <a:rPr lang="es-AR" smtClean="0"/>
              <a:t>01/11/2019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4917877"/>
            <a:ext cx="4948072" cy="226314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4917186"/>
            <a:ext cx="365760" cy="226314"/>
          </a:xfrm>
        </p:spPr>
        <p:txBody>
          <a:bodyPr/>
          <a:lstStyle>
            <a:lvl1pPr algn="ctr">
              <a:defRPr sz="900"/>
            </a:lvl1pPr>
          </a:lstStyle>
          <a:p>
            <a:fld id="{FDB8C419-A741-40E9-B239-79D41BCA3049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0552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5276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5" y="3711307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4860727"/>
            <a:ext cx="2133600" cy="22631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9F375A9-0128-440D-8652-BA1B26A6D6D1}" type="datetime1">
              <a:rPr lang="es-AR" smtClean="0"/>
              <a:t>01/11/2019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4861418"/>
            <a:ext cx="4260056" cy="22562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4860727"/>
            <a:ext cx="502920" cy="22631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DB8C419-A741-40E9-B239-79D41BCA3049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diagramColors" Target="../diagrams/colors1.xml"/><Relationship Id="rId18" Type="http://schemas.openxmlformats.org/officeDocument/2006/relationships/diagramColors" Target="../diagrams/colors2.xml"/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12" Type="http://schemas.openxmlformats.org/officeDocument/2006/relationships/diagramQuickStyle" Target="../diagrams/quickStyle1.xml"/><Relationship Id="rId17" Type="http://schemas.openxmlformats.org/officeDocument/2006/relationships/diagramQuickStyle" Target="../diagrams/quickStyle2.xml"/><Relationship Id="rId2" Type="http://schemas.openxmlformats.org/officeDocument/2006/relationships/image" Target="../media/image30.jpg"/><Relationship Id="rId16" Type="http://schemas.openxmlformats.org/officeDocument/2006/relationships/diagramLayout" Target="../diagrams/layou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33.jpeg"/><Relationship Id="rId15" Type="http://schemas.openxmlformats.org/officeDocument/2006/relationships/diagramData" Target="../diagrams/data2.xml"/><Relationship Id="rId10" Type="http://schemas.openxmlformats.org/officeDocument/2006/relationships/diagramData" Target="../diagrams/data1.xml"/><Relationship Id="rId19" Type="http://schemas.microsoft.com/office/2007/relationships/diagramDrawing" Target="../diagrams/drawing2.xml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microsoft.com/office/2007/relationships/diagramDrawing" Target="../diagrams/drawing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12.png"/><Relationship Id="rId4" Type="http://schemas.openxmlformats.org/officeDocument/2006/relationships/image" Target="../media/image5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3795886"/>
            <a:ext cx="7772400" cy="1152128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Ing Oscar Bonello, </a:t>
            </a:r>
            <a:r>
              <a:rPr lang="en-US" sz="1600" b="1" dirty="0" smtClean="0"/>
              <a:t>AES Fellow</a:t>
            </a:r>
          </a:p>
          <a:p>
            <a:pPr algn="l"/>
            <a:r>
              <a:rPr lang="en-US" sz="1600" b="1" dirty="0" smtClean="0"/>
              <a:t>SOLIDYNE LABS, Buenos Aires</a:t>
            </a:r>
            <a:endParaRPr lang="es-AR" sz="1600" b="1" dirty="0"/>
          </a:p>
        </p:txBody>
      </p:sp>
      <p:sp>
        <p:nvSpPr>
          <p:cNvPr id="7" name="6 CuadroTexto"/>
          <p:cNvSpPr txBox="1"/>
          <p:nvPr/>
        </p:nvSpPr>
        <p:spPr>
          <a:xfrm rot="1750541">
            <a:off x="1146495" y="1728747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Tecnologías</a:t>
            </a: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avanzadas</a:t>
            </a: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 Radio IP</a:t>
            </a:r>
            <a:endParaRPr lang="es-AR" sz="4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3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2400" b="1" dirty="0" smtClean="0"/>
              <a:t>Por la cobertura mundial de nuestros productos fuimos galardonados en varias oportunidades</a:t>
            </a:r>
            <a:endParaRPr lang="es-AR" sz="24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10</a:t>
            </a:fld>
            <a:endParaRPr lang="es-AR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9621"/>
            <a:ext cx="1440887" cy="358038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9621"/>
            <a:ext cx="1261661" cy="3723877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916543" y="3830456"/>
            <a:ext cx="13681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1992  Primer Premio Nacional a la Innovación Tecnológica</a:t>
            </a:r>
            <a:endParaRPr lang="es-AR" sz="1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619562" y="3798297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b="1" dirty="0" smtClean="0"/>
              <a:t>2018 Primer Premio ICBC a empresas exportadoras de alta tecnología, por ventas en 67 países</a:t>
            </a:r>
            <a:endParaRPr lang="es-AR" sz="1200" b="1" dirty="0"/>
          </a:p>
        </p:txBody>
      </p:sp>
    </p:spTree>
    <p:extLst>
      <p:ext uri="{BB962C8B-B14F-4D97-AF65-F5344CB8AC3E}">
        <p14:creationId xmlns:p14="http://schemas.microsoft.com/office/powerpoint/2010/main" val="313241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55526"/>
            <a:ext cx="8229600" cy="104927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En la </a:t>
            </a:r>
            <a:r>
              <a:rPr lang="en-US" sz="2800" b="1" dirty="0" err="1" smtClean="0"/>
              <a:t>actualidad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mayoria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las</a:t>
            </a:r>
            <a:r>
              <a:rPr lang="en-US" sz="2800" b="1" dirty="0" smtClean="0"/>
              <a:t> radios </a:t>
            </a:r>
            <a:r>
              <a:rPr lang="en-US" sz="2800" b="1" dirty="0" err="1" smtClean="0"/>
              <a:t>está</a:t>
            </a:r>
            <a:r>
              <a:rPr lang="en-US" sz="2800" b="1" dirty="0" smtClean="0"/>
              <a:t> en </a:t>
            </a:r>
            <a:r>
              <a:rPr lang="en-US" sz="2800" b="1" dirty="0" err="1" smtClean="0"/>
              <a:t>este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proceso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pasar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analógico</a:t>
            </a:r>
            <a:r>
              <a:rPr lang="en-US" sz="2800" b="1" dirty="0" smtClean="0"/>
              <a:t> a digital</a:t>
            </a:r>
            <a:endParaRPr lang="es-AR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23678"/>
            <a:ext cx="8229600" cy="2917428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/>
              <a:t>Pero</a:t>
            </a:r>
            <a:r>
              <a:rPr lang="en-US" sz="2800" dirty="0" smtClean="0"/>
              <a:t>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conexiones</a:t>
            </a:r>
            <a:r>
              <a:rPr lang="en-US" sz="2800" dirty="0" smtClean="0"/>
              <a:t> se </a:t>
            </a:r>
            <a:r>
              <a:rPr lang="en-US" sz="2800" dirty="0" err="1" smtClean="0"/>
              <a:t>siguen</a:t>
            </a:r>
            <a:r>
              <a:rPr lang="en-US" sz="2800" dirty="0" smtClean="0"/>
              <a:t> </a:t>
            </a:r>
            <a:r>
              <a:rPr lang="en-US" sz="2800" dirty="0" err="1" smtClean="0"/>
              <a:t>haciendo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cables… y </a:t>
            </a:r>
            <a:r>
              <a:rPr lang="en-US" sz="2800" dirty="0" err="1" smtClean="0"/>
              <a:t>cada</a:t>
            </a:r>
            <a:r>
              <a:rPr lang="en-US" sz="2800" dirty="0" smtClean="0"/>
              <a:t> </a:t>
            </a:r>
            <a:r>
              <a:rPr lang="en-US" sz="2800" dirty="0" err="1" smtClean="0"/>
              <a:t>vez</a:t>
            </a:r>
            <a:r>
              <a:rPr lang="en-US" sz="2800" dirty="0" smtClean="0"/>
              <a:t> se </a:t>
            </a:r>
            <a:r>
              <a:rPr lang="en-US" sz="2800" dirty="0" err="1" smtClean="0"/>
              <a:t>complican</a:t>
            </a:r>
            <a:r>
              <a:rPr lang="en-US" sz="2800" dirty="0" smtClean="0"/>
              <a:t> </a:t>
            </a:r>
            <a:r>
              <a:rPr lang="en-US" sz="2800" dirty="0" err="1" smtClean="0"/>
              <a:t>más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ejemplo</a:t>
            </a:r>
            <a:r>
              <a:rPr lang="en-US" sz="2800" dirty="0" smtClean="0"/>
              <a:t>: </a:t>
            </a:r>
            <a:r>
              <a:rPr lang="en-US" sz="2800" dirty="0" err="1" smtClean="0"/>
              <a:t>mantener</a:t>
            </a:r>
            <a:r>
              <a:rPr lang="en-US" sz="2800" dirty="0" smtClean="0"/>
              <a:t> un </a:t>
            </a:r>
            <a:r>
              <a:rPr lang="en-US" sz="2800" dirty="0" err="1" smtClean="0"/>
              <a:t>procesador</a:t>
            </a:r>
            <a:r>
              <a:rPr lang="en-US" sz="2800" dirty="0" smtClean="0"/>
              <a:t> de audio en planta </a:t>
            </a:r>
            <a:r>
              <a:rPr lang="en-US" sz="2800" dirty="0" err="1" smtClean="0"/>
              <a:t>transmisora</a:t>
            </a:r>
            <a:r>
              <a:rPr lang="en-US" sz="2800" dirty="0" smtClean="0"/>
              <a:t> y </a:t>
            </a:r>
            <a:r>
              <a:rPr lang="en-US" sz="2800" dirty="0" err="1" smtClean="0"/>
              <a:t>controlarlo</a:t>
            </a:r>
            <a:r>
              <a:rPr lang="en-US" sz="2800" dirty="0" smtClean="0"/>
              <a:t> </a:t>
            </a:r>
            <a:r>
              <a:rPr lang="en-US" sz="2800" dirty="0" err="1" smtClean="0"/>
              <a:t>desde</a:t>
            </a:r>
            <a:r>
              <a:rPr lang="en-US" sz="2800" dirty="0" smtClean="0"/>
              <a:t> </a:t>
            </a:r>
            <a:r>
              <a:rPr lang="en-US" sz="2800" dirty="0" err="1" smtClean="0"/>
              <a:t>Estudios</a:t>
            </a:r>
            <a:r>
              <a:rPr lang="en-US" sz="2800" dirty="0" smtClean="0"/>
              <a:t> </a:t>
            </a:r>
            <a:r>
              <a:rPr lang="en-US" sz="2800" dirty="0" err="1" smtClean="0"/>
              <a:t>enviando</a:t>
            </a:r>
            <a:r>
              <a:rPr lang="en-US" sz="2800" dirty="0" smtClean="0"/>
              <a:t> </a:t>
            </a:r>
            <a:r>
              <a:rPr lang="en-US" sz="2800" dirty="0" err="1" smtClean="0"/>
              <a:t>además</a:t>
            </a:r>
            <a:r>
              <a:rPr lang="en-US" sz="2800" dirty="0" smtClean="0"/>
              <a:t> </a:t>
            </a:r>
            <a:r>
              <a:rPr lang="en-US" sz="2800" dirty="0" err="1" smtClean="0"/>
              <a:t>señal</a:t>
            </a:r>
            <a:r>
              <a:rPr lang="en-US" sz="2800" dirty="0" smtClean="0"/>
              <a:t> RDS no es </a:t>
            </a:r>
            <a:r>
              <a:rPr lang="en-US" sz="2800" dirty="0" err="1" smtClean="0"/>
              <a:t>tarea</a:t>
            </a:r>
            <a:r>
              <a:rPr lang="en-US" sz="2800" dirty="0" smtClean="0"/>
              <a:t> simple</a:t>
            </a:r>
            <a:endParaRPr lang="es-AR" sz="28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71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9517"/>
            <a:ext cx="8712968" cy="104927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Las </a:t>
            </a:r>
            <a:r>
              <a:rPr lang="en-US" sz="2800" b="1" dirty="0" err="1" smtClean="0"/>
              <a:t>consolas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gradualmente</a:t>
            </a:r>
            <a:r>
              <a:rPr lang="en-US" sz="2800" b="1" dirty="0" smtClean="0"/>
              <a:t> van </a:t>
            </a:r>
            <a:r>
              <a:rPr lang="en-US" sz="2800" b="1" dirty="0" err="1" smtClean="0"/>
              <a:t>aceptando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controles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remotos</a:t>
            </a:r>
            <a:r>
              <a:rPr lang="en-US" sz="2800" b="1" dirty="0" smtClean="0"/>
              <a:t> a </a:t>
            </a:r>
            <a:r>
              <a:rPr lang="en-US" sz="2800" b="1" dirty="0" err="1" smtClean="0"/>
              <a:t>través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redes</a:t>
            </a:r>
            <a:r>
              <a:rPr lang="en-US" sz="2800" b="1" dirty="0" smtClean="0"/>
              <a:t> Ethernet</a:t>
            </a:r>
            <a:endParaRPr lang="es-AR" sz="2800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12</a:t>
            </a:fld>
            <a:endParaRPr lang="es-AR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34024"/>
            <a:ext cx="4122458" cy="3297966"/>
          </a:xfrm>
        </p:spPr>
      </p:pic>
      <p:sp>
        <p:nvSpPr>
          <p:cNvPr id="9" name="8 CuadroTexto"/>
          <p:cNvSpPr txBox="1"/>
          <p:nvPr/>
        </p:nvSpPr>
        <p:spPr>
          <a:xfrm>
            <a:off x="467544" y="1347614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dirty="0" smtClean="0"/>
              <a:t>Solidyne introduce esta tecnología mundialmente en consolas de radio  a fines de 2012.  Esto permite controlar remotamente por una PC, </a:t>
            </a:r>
            <a:r>
              <a:rPr lang="es-AR" dirty="0" err="1" smtClean="0"/>
              <a:t>tablet</a:t>
            </a:r>
            <a:r>
              <a:rPr lang="es-AR" dirty="0" smtClean="0"/>
              <a:t> o por teléfonos celulares los atenuadores y botoneras de una consola</a:t>
            </a:r>
            <a:br>
              <a:rPr lang="es-AR" dirty="0" smtClean="0"/>
            </a:br>
            <a:endParaRPr lang="es-AR" dirty="0" smtClean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91830"/>
            <a:ext cx="1348458" cy="1471586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25754" y="4731990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CAPER Show 2013</a:t>
            </a:r>
            <a:endParaRPr lang="es-AR" sz="9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906840" y="3655938"/>
            <a:ext cx="2291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400" dirty="0" smtClean="0"/>
              <a:t>Las consolas Solidyne pueden operarse por HTML desde WiFi, incluso desde sitios remotos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253325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Interconexión</a:t>
            </a:r>
            <a:r>
              <a:rPr lang="en-US" dirty="0" smtClean="0"/>
              <a:t> de audio </a:t>
            </a:r>
            <a:r>
              <a:rPr lang="en-US" dirty="0" err="1" smtClean="0"/>
              <a:t>por</a:t>
            </a:r>
            <a:r>
              <a:rPr lang="en-US" dirty="0" smtClean="0"/>
              <a:t> RTP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106"/>
            <a:ext cx="8229600" cy="871612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La </a:t>
            </a:r>
            <a:r>
              <a:rPr lang="en-US" sz="1600" b="1" dirty="0" err="1" smtClean="0"/>
              <a:t>tecnología</a:t>
            </a:r>
            <a:r>
              <a:rPr lang="en-US" sz="1600" b="1" dirty="0" smtClean="0"/>
              <a:t> digital </a:t>
            </a:r>
            <a:r>
              <a:rPr lang="en-US" sz="1600" b="1" dirty="0" err="1" smtClean="0"/>
              <a:t>permite</a:t>
            </a:r>
            <a:r>
              <a:rPr lang="en-US" sz="1600" b="1" dirty="0" smtClean="0"/>
              <a:t> el </a:t>
            </a:r>
            <a:r>
              <a:rPr lang="en-US" sz="1600" b="1" dirty="0" err="1" smtClean="0"/>
              <a:t>envio</a:t>
            </a:r>
            <a:r>
              <a:rPr lang="en-US" sz="1600" b="1" dirty="0" smtClean="0"/>
              <a:t> de audio a </a:t>
            </a:r>
            <a:r>
              <a:rPr lang="en-US" sz="1600" b="1" dirty="0" err="1" smtClean="0"/>
              <a:t>distancia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mediante</a:t>
            </a:r>
            <a:r>
              <a:rPr lang="en-US" sz="1600" b="1" dirty="0" smtClean="0"/>
              <a:t> un </a:t>
            </a:r>
            <a:r>
              <a:rPr lang="en-US" sz="1600" b="1" dirty="0" err="1" smtClean="0"/>
              <a:t>flujo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datos</a:t>
            </a:r>
            <a:r>
              <a:rPr lang="en-US" sz="1600" b="1" dirty="0" smtClean="0"/>
              <a:t> (streaming) del audio </a:t>
            </a:r>
            <a:r>
              <a:rPr lang="en-US" sz="1600" b="1" dirty="0" err="1" smtClean="0"/>
              <a:t>codificado</a:t>
            </a:r>
            <a:r>
              <a:rPr lang="en-US" sz="1600" b="1" dirty="0" smtClean="0"/>
              <a:t> en forma digital.</a:t>
            </a:r>
            <a:br>
              <a:rPr lang="en-US" sz="1600" b="1" dirty="0" smtClean="0"/>
            </a:br>
            <a:r>
              <a:rPr lang="en-US" sz="1600" b="1" dirty="0" smtClean="0"/>
              <a:t>Es usual </a:t>
            </a:r>
            <a:r>
              <a:rPr lang="en-US" sz="1600" b="1" dirty="0" err="1" smtClean="0"/>
              <a:t>enviarla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por</a:t>
            </a:r>
            <a:r>
              <a:rPr lang="en-US" sz="1600" b="1" dirty="0" smtClean="0"/>
              <a:t> Internet en forma de “</a:t>
            </a:r>
            <a:r>
              <a:rPr lang="en-US" sz="1600" b="1" dirty="0" err="1" smtClean="0"/>
              <a:t>paquetes”de</a:t>
            </a:r>
            <a:r>
              <a:rPr lang="en-US" sz="1600" b="1" dirty="0" smtClean="0"/>
              <a:t> bits.</a:t>
            </a:r>
            <a:endParaRPr lang="es-AR" sz="1600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13</a:t>
            </a:fld>
            <a:endParaRPr lang="es-AR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59782"/>
            <a:ext cx="1070635" cy="98566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5" y="2859782"/>
            <a:ext cx="1070635" cy="98566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85433"/>
            <a:ext cx="628519" cy="70885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07077"/>
            <a:ext cx="628519" cy="708856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56506"/>
            <a:ext cx="628519" cy="708856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651870"/>
            <a:ext cx="628519" cy="708856"/>
          </a:xfrm>
          <a:prstGeom prst="rect">
            <a:avLst/>
          </a:prstGeom>
        </p:spPr>
      </p:pic>
      <p:cxnSp>
        <p:nvCxnSpPr>
          <p:cNvPr id="14" name="13 Conector recto de flecha"/>
          <p:cNvCxnSpPr/>
          <p:nvPr/>
        </p:nvCxnSpPr>
        <p:spPr>
          <a:xfrm flipV="1">
            <a:off x="2123728" y="2859782"/>
            <a:ext cx="576064" cy="151224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3347864" y="2614804"/>
            <a:ext cx="3816424" cy="320590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endCxn id="11" idx="1"/>
          </p:cNvCxnSpPr>
          <p:nvPr/>
        </p:nvCxnSpPr>
        <p:spPr>
          <a:xfrm flipV="1">
            <a:off x="2057748" y="3210934"/>
            <a:ext cx="2442244" cy="78639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5128511" y="3270592"/>
            <a:ext cx="2035777" cy="18981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endCxn id="10" idx="1"/>
          </p:cNvCxnSpPr>
          <p:nvPr/>
        </p:nvCxnSpPr>
        <p:spPr>
          <a:xfrm>
            <a:off x="2079863" y="3665724"/>
            <a:ext cx="1268001" cy="295781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endCxn id="12" idx="1"/>
          </p:cNvCxnSpPr>
          <p:nvPr/>
        </p:nvCxnSpPr>
        <p:spPr>
          <a:xfrm flipV="1">
            <a:off x="3976383" y="4006298"/>
            <a:ext cx="1603729" cy="10711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V="1">
            <a:off x="6208631" y="3607077"/>
            <a:ext cx="955657" cy="417300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467544" y="4315933"/>
            <a:ext cx="7839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Los </a:t>
            </a:r>
            <a:r>
              <a:rPr lang="en-US" sz="1600" b="1" dirty="0" err="1" smtClean="0"/>
              <a:t>paquetes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información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siguen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diferentes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caminos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dentro</a:t>
            </a:r>
            <a:r>
              <a:rPr lang="en-US" sz="1600" b="1" dirty="0" smtClean="0"/>
              <a:t> de Internet y </a:t>
            </a:r>
            <a:r>
              <a:rPr lang="en-US" sz="1600" b="1" dirty="0" err="1" smtClean="0"/>
              <a:t>deben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puestos</a:t>
            </a:r>
            <a:r>
              <a:rPr lang="en-US" sz="1600" b="1" dirty="0" smtClean="0"/>
              <a:t> en </a:t>
            </a:r>
            <a:r>
              <a:rPr lang="en-US" sz="1600" b="1" dirty="0" err="1" smtClean="0"/>
              <a:t>orden</a:t>
            </a:r>
            <a:r>
              <a:rPr lang="en-US" sz="1600" b="1" dirty="0" smtClean="0"/>
              <a:t> al </a:t>
            </a:r>
            <a:r>
              <a:rPr lang="en-US" sz="1600" b="1" dirty="0" err="1" smtClean="0"/>
              <a:t>llegar</a:t>
            </a:r>
            <a:r>
              <a:rPr lang="en-US" sz="1600" b="1" dirty="0" smtClean="0"/>
              <a:t> o </a:t>
            </a:r>
            <a:r>
              <a:rPr lang="en-US" sz="1600" b="1" dirty="0" err="1" smtClean="0"/>
              <a:t>incluso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darlos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por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perdidos</a:t>
            </a:r>
            <a:endParaRPr lang="es-AR" sz="1600" b="1" dirty="0"/>
          </a:p>
        </p:txBody>
      </p:sp>
    </p:spTree>
    <p:extLst>
      <p:ext uri="{BB962C8B-B14F-4D97-AF65-F5344CB8AC3E}">
        <p14:creationId xmlns:p14="http://schemas.microsoft.com/office/powerpoint/2010/main" val="384552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Interconexión</a:t>
            </a:r>
            <a:r>
              <a:rPr lang="en-US" dirty="0"/>
              <a:t> de audio </a:t>
            </a:r>
            <a:r>
              <a:rPr lang="en-US" dirty="0" err="1"/>
              <a:t>por</a:t>
            </a:r>
            <a:r>
              <a:rPr lang="en-US" dirty="0"/>
              <a:t> RTP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transmisión</a:t>
            </a:r>
            <a:r>
              <a:rPr lang="en-US" dirty="0" smtClean="0"/>
              <a:t> </a:t>
            </a:r>
            <a:r>
              <a:rPr lang="en-US" b="1" dirty="0" smtClean="0"/>
              <a:t>RTP</a:t>
            </a:r>
            <a:r>
              <a:rPr lang="en-US" dirty="0" smtClean="0"/>
              <a:t> (Real Time Protocol) es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solución</a:t>
            </a:r>
            <a:r>
              <a:rPr lang="en-US" dirty="0" smtClean="0"/>
              <a:t> para </a:t>
            </a:r>
            <a:r>
              <a:rPr lang="en-US" dirty="0" err="1" smtClean="0"/>
              <a:t>trabajar</a:t>
            </a:r>
            <a:r>
              <a:rPr lang="en-US" dirty="0" smtClean="0"/>
              <a:t> con audio en MP3, AAC, </a:t>
            </a:r>
            <a:r>
              <a:rPr lang="en-US" dirty="0" err="1" smtClean="0"/>
              <a:t>Opus,etc</a:t>
            </a:r>
            <a:r>
              <a:rPr lang="en-US" dirty="0" smtClean="0"/>
              <a:t>. </a:t>
            </a:r>
            <a:r>
              <a:rPr lang="en-US" dirty="0" err="1" smtClean="0"/>
              <a:t>Pero</a:t>
            </a:r>
            <a:r>
              <a:rPr lang="en-US" dirty="0" smtClean="0"/>
              <a:t> la </a:t>
            </a:r>
            <a:r>
              <a:rPr lang="en-US" dirty="0" err="1" smtClean="0"/>
              <a:t>demora</a:t>
            </a:r>
            <a:r>
              <a:rPr lang="en-US" dirty="0" smtClean="0"/>
              <a:t> de </a:t>
            </a:r>
            <a:r>
              <a:rPr lang="en-US" dirty="0" err="1" smtClean="0"/>
              <a:t>esperar</a:t>
            </a:r>
            <a:r>
              <a:rPr lang="en-US" dirty="0" smtClean="0"/>
              <a:t> los </a:t>
            </a:r>
            <a:r>
              <a:rPr lang="en-US" dirty="0" err="1" smtClean="0"/>
              <a:t>paquetes</a:t>
            </a:r>
            <a:r>
              <a:rPr lang="en-US" dirty="0" smtClean="0"/>
              <a:t> y </a:t>
            </a:r>
            <a:r>
              <a:rPr lang="en-US" dirty="0" err="1" smtClean="0"/>
              <a:t>reordenarlos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un </a:t>
            </a:r>
            <a:r>
              <a:rPr lang="en-US" dirty="0" err="1" smtClean="0"/>
              <a:t>retardo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en </a:t>
            </a:r>
            <a:r>
              <a:rPr lang="en-US" dirty="0" err="1" smtClean="0"/>
              <a:t>muchas</a:t>
            </a:r>
            <a:r>
              <a:rPr lang="en-US" dirty="0" smtClean="0"/>
              <a:t>  </a:t>
            </a:r>
            <a:r>
              <a:rPr lang="en-US" dirty="0" err="1" smtClean="0"/>
              <a:t>aplicaciones</a:t>
            </a:r>
            <a:r>
              <a:rPr lang="en-US" dirty="0" smtClean="0"/>
              <a:t>  es </a:t>
            </a:r>
            <a:r>
              <a:rPr lang="en-US" dirty="0" err="1" smtClean="0"/>
              <a:t>inaceptable</a:t>
            </a:r>
            <a:r>
              <a:rPr lang="en-US" dirty="0" smtClean="0"/>
              <a:t>.</a:t>
            </a: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19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Interconexion</a:t>
            </a:r>
            <a:r>
              <a:rPr lang="en-US" sz="3200" b="1" dirty="0" smtClean="0"/>
              <a:t> de audio IP </a:t>
            </a:r>
            <a:br>
              <a:rPr lang="en-US" sz="3200" b="1" dirty="0" smtClean="0"/>
            </a:br>
            <a:r>
              <a:rPr lang="en-US" sz="3200" b="1" dirty="0" err="1" smtClean="0"/>
              <a:t>por</a:t>
            </a:r>
            <a:r>
              <a:rPr lang="en-US" sz="3200" b="1" dirty="0" smtClean="0"/>
              <a:t> red LAN  (Ethernet)</a:t>
            </a:r>
            <a:endParaRPr lang="es-AR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19622"/>
            <a:ext cx="6006264" cy="3429000"/>
          </a:xfrm>
        </p:spPr>
        <p:txBody>
          <a:bodyPr>
            <a:normAutofit fontScale="85000" lnSpcReduction="20000"/>
          </a:bodyPr>
          <a:lstStyle/>
          <a:p>
            <a:r>
              <a:rPr lang="es-AR" sz="2400" dirty="0" smtClean="0"/>
              <a:t>A medida que aparecen nuevas tecnologías y exigencias de calidad de audio,  las interconexiones con cables se complican…</a:t>
            </a:r>
            <a:br>
              <a:rPr lang="es-AR" sz="2400" dirty="0" smtClean="0"/>
            </a:br>
            <a:endParaRPr lang="es-AR" sz="2400" dirty="0" smtClean="0"/>
          </a:p>
          <a:p>
            <a:r>
              <a:rPr lang="es-AR" sz="2400" dirty="0" smtClean="0"/>
              <a:t>Para obtener una calidad de sonido perfecta debemos usar audio de 24 bits sin compresión de datos en formato WAV.</a:t>
            </a:r>
            <a:br>
              <a:rPr lang="es-AR" sz="2400" dirty="0" smtClean="0"/>
            </a:br>
            <a:endParaRPr lang="es-AR" sz="2400" dirty="0" smtClean="0"/>
          </a:p>
          <a:p>
            <a:r>
              <a:rPr lang="es-AR" sz="2400" dirty="0" smtClean="0"/>
              <a:t> La frecuencia de muestreo preferida es de 48 kHz y en algunas aplicaciones se requieren retardos menores de 1 ms</a:t>
            </a:r>
            <a:endParaRPr lang="es-AR" sz="24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15</a:t>
            </a:fld>
            <a:endParaRPr lang="es-AR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98772"/>
            <a:ext cx="2751584" cy="201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2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>
                <a:effectLst/>
              </a:rPr>
              <a:t>Interconexion</a:t>
            </a:r>
            <a:r>
              <a:rPr lang="en-US" sz="3200" b="1" dirty="0">
                <a:effectLst/>
              </a:rPr>
              <a:t> de audio </a:t>
            </a:r>
            <a:r>
              <a:rPr lang="en-US" sz="3200" b="1" dirty="0" smtClean="0">
                <a:effectLst/>
              </a:rPr>
              <a:t/>
            </a:r>
            <a:br>
              <a:rPr lang="en-US" sz="3200" b="1" dirty="0" smtClean="0">
                <a:effectLst/>
              </a:rPr>
            </a:br>
            <a:r>
              <a:rPr lang="en-US" sz="3200" b="1" dirty="0" err="1" smtClean="0">
                <a:effectLst/>
              </a:rPr>
              <a:t>por</a:t>
            </a:r>
            <a:r>
              <a:rPr lang="en-US" sz="3200" b="1" dirty="0" smtClean="0">
                <a:effectLst/>
              </a:rPr>
              <a:t> </a:t>
            </a:r>
            <a:r>
              <a:rPr lang="en-US" sz="3200" b="1" dirty="0">
                <a:effectLst/>
              </a:rPr>
              <a:t>red LAN  (Ethernet)</a:t>
            </a:r>
            <a:endParaRPr lang="es-AR" sz="3200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Para </a:t>
            </a:r>
            <a:r>
              <a:rPr lang="en-US" sz="1800" dirty="0" err="1" smtClean="0"/>
              <a:t>ello</a:t>
            </a:r>
            <a:r>
              <a:rPr lang="en-US" sz="1800" dirty="0" smtClean="0"/>
              <a:t> </a:t>
            </a:r>
            <a:r>
              <a:rPr lang="en-US" sz="1800" dirty="0" err="1" smtClean="0"/>
              <a:t>debe</a:t>
            </a:r>
            <a:r>
              <a:rPr lang="en-US" sz="1800" dirty="0" smtClean="0"/>
              <a:t> </a:t>
            </a:r>
            <a:r>
              <a:rPr lang="en-US" sz="1800" dirty="0" err="1" smtClean="0"/>
              <a:t>usarse</a:t>
            </a:r>
            <a:r>
              <a:rPr lang="en-US" sz="1800" dirty="0" smtClean="0"/>
              <a:t> </a:t>
            </a:r>
            <a:r>
              <a:rPr lang="en-US" sz="1800" dirty="0" err="1" smtClean="0"/>
              <a:t>una</a:t>
            </a:r>
            <a:r>
              <a:rPr lang="en-US" sz="1800" dirty="0" smtClean="0"/>
              <a:t> red </a:t>
            </a:r>
            <a:r>
              <a:rPr lang="en-US" sz="1800" dirty="0" err="1" smtClean="0"/>
              <a:t>conmutada</a:t>
            </a:r>
            <a:r>
              <a:rPr lang="en-US" sz="1800" dirty="0" smtClean="0"/>
              <a:t> (switching network). En </a:t>
            </a:r>
            <a:r>
              <a:rPr lang="en-US" sz="1800" dirty="0" err="1" smtClean="0"/>
              <a:t>esta</a:t>
            </a:r>
            <a:r>
              <a:rPr lang="en-US" sz="1800" dirty="0" smtClean="0"/>
              <a:t> red se </a:t>
            </a:r>
            <a:r>
              <a:rPr lang="en-US" sz="1800" dirty="0" err="1" smtClean="0"/>
              <a:t>envian</a:t>
            </a:r>
            <a:r>
              <a:rPr lang="en-US" sz="1800" dirty="0" smtClean="0"/>
              <a:t> los </a:t>
            </a:r>
            <a:r>
              <a:rPr lang="en-US" sz="1800" dirty="0" err="1" smtClean="0"/>
              <a:t>flujos</a:t>
            </a:r>
            <a:r>
              <a:rPr lang="en-US" sz="1800" dirty="0" smtClean="0"/>
              <a:t> de </a:t>
            </a:r>
            <a:r>
              <a:rPr lang="en-US" sz="1800" dirty="0" err="1" smtClean="0"/>
              <a:t>datos</a:t>
            </a:r>
            <a:r>
              <a:rPr lang="en-US" sz="1800" dirty="0" smtClean="0"/>
              <a:t> a los </a:t>
            </a:r>
            <a:r>
              <a:rPr lang="en-US" sz="1800" dirty="0" err="1" smtClean="0"/>
              <a:t>destinatarios</a:t>
            </a:r>
            <a:r>
              <a:rPr lang="en-US" sz="1800" dirty="0" smtClean="0"/>
              <a:t> </a:t>
            </a:r>
            <a:r>
              <a:rPr lang="en-US" sz="1800" dirty="0" err="1" smtClean="0"/>
              <a:t>estableciendo</a:t>
            </a:r>
            <a:r>
              <a:rPr lang="en-US" sz="1800" dirty="0" smtClean="0"/>
              <a:t> un </a:t>
            </a:r>
            <a:r>
              <a:rPr lang="en-US" sz="1800" dirty="0" err="1" smtClean="0"/>
              <a:t>puente</a:t>
            </a:r>
            <a:r>
              <a:rPr lang="en-US" sz="1800" dirty="0" smtClean="0"/>
              <a:t> </a:t>
            </a:r>
            <a:r>
              <a:rPr lang="en-US" sz="1800" dirty="0" err="1" smtClean="0"/>
              <a:t>momentáneo</a:t>
            </a:r>
            <a:r>
              <a:rPr lang="en-US" sz="1800" dirty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convierte</a:t>
            </a:r>
            <a:r>
              <a:rPr lang="en-US" sz="1800" dirty="0" smtClean="0"/>
              <a:t> </a:t>
            </a:r>
            <a:r>
              <a:rPr lang="en-US" sz="1800" dirty="0" err="1" smtClean="0"/>
              <a:t>las</a:t>
            </a:r>
            <a:r>
              <a:rPr lang="en-US" sz="1800" dirty="0" smtClean="0"/>
              <a:t> dos </a:t>
            </a:r>
            <a:r>
              <a:rPr lang="en-US" sz="1800" dirty="0" err="1" smtClean="0"/>
              <a:t>redes</a:t>
            </a:r>
            <a:r>
              <a:rPr lang="en-US" sz="1800" dirty="0" smtClean="0"/>
              <a:t> en </a:t>
            </a:r>
            <a:r>
              <a:rPr lang="en-US" sz="1800" dirty="0" err="1" smtClean="0"/>
              <a:t>una</a:t>
            </a:r>
            <a:r>
              <a:rPr lang="en-US" sz="1800" dirty="0" smtClean="0"/>
              <a:t> sola. </a:t>
            </a:r>
            <a:r>
              <a:rPr lang="en-US" sz="1800" dirty="0" err="1" smtClean="0"/>
              <a:t>Esto</a:t>
            </a:r>
            <a:r>
              <a:rPr lang="en-US" sz="1800" dirty="0" smtClean="0"/>
              <a:t>  </a:t>
            </a:r>
            <a:r>
              <a:rPr lang="en-US" sz="1800" dirty="0" err="1" smtClean="0"/>
              <a:t>aumenta</a:t>
            </a:r>
            <a:r>
              <a:rPr lang="en-US" sz="1800" dirty="0" smtClean="0"/>
              <a:t> 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err="1" smtClean="0"/>
              <a:t>velocidad</a:t>
            </a:r>
            <a:r>
              <a:rPr lang="en-US" sz="1800" dirty="0" smtClean="0"/>
              <a:t> con </a:t>
            </a:r>
            <a:r>
              <a:rPr lang="en-US" sz="1800" dirty="0" err="1" smtClean="0"/>
              <a:t>respecto</a:t>
            </a:r>
            <a:r>
              <a:rPr lang="en-US" sz="1800" dirty="0" smtClean="0"/>
              <a:t> a los </a:t>
            </a:r>
            <a:r>
              <a:rPr lang="en-US" sz="1800" dirty="0" err="1" smtClean="0"/>
              <a:t>ruters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direccionan</a:t>
            </a:r>
            <a:r>
              <a:rPr lang="en-US" sz="1800" dirty="0" smtClean="0"/>
              <a:t> </a:t>
            </a:r>
            <a:r>
              <a:rPr lang="en-US" sz="1800" dirty="0" err="1" smtClean="0"/>
              <a:t>manteniendo</a:t>
            </a:r>
            <a:r>
              <a:rPr lang="en-US" sz="1800" dirty="0" smtClean="0"/>
              <a:t> </a:t>
            </a:r>
            <a:r>
              <a:rPr lang="en-US" sz="1800" dirty="0" err="1" smtClean="0"/>
              <a:t>separadas</a:t>
            </a:r>
            <a:r>
              <a:rPr lang="en-US" sz="1800" dirty="0" smtClean="0"/>
              <a:t>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redes</a:t>
            </a:r>
            <a:r>
              <a:rPr lang="en-US" sz="1800" dirty="0" smtClean="0"/>
              <a:t>. 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otro</a:t>
            </a:r>
            <a:r>
              <a:rPr lang="en-US" sz="1800" dirty="0" smtClean="0"/>
              <a:t> </a:t>
            </a:r>
            <a:r>
              <a:rPr lang="en-US" sz="1800" dirty="0" err="1" smtClean="0"/>
              <a:t>lado</a:t>
            </a:r>
            <a:r>
              <a:rPr lang="en-US" sz="1800" dirty="0" smtClean="0"/>
              <a:t>  </a:t>
            </a:r>
            <a:r>
              <a:rPr lang="en-US" sz="1800" dirty="0" err="1" smtClean="0"/>
              <a:t>todos</a:t>
            </a:r>
            <a:r>
              <a:rPr lang="en-US" sz="1800" dirty="0" smtClean="0"/>
              <a:t> los </a:t>
            </a:r>
            <a:r>
              <a:rPr lang="en-US" sz="1800" dirty="0" err="1" smtClean="0"/>
              <a:t>dispositivos</a:t>
            </a:r>
            <a:r>
              <a:rPr lang="en-US" sz="1800" dirty="0" smtClean="0"/>
              <a:t> </a:t>
            </a:r>
            <a:r>
              <a:rPr lang="en-US" sz="1800" dirty="0" err="1" smtClean="0"/>
              <a:t>deben</a:t>
            </a:r>
            <a:r>
              <a:rPr lang="en-US" sz="1800" dirty="0" smtClean="0"/>
              <a:t> </a:t>
            </a:r>
            <a:r>
              <a:rPr lang="en-US" sz="1800" dirty="0" err="1" smtClean="0"/>
              <a:t>estar</a:t>
            </a:r>
            <a:r>
              <a:rPr lang="en-US" sz="1800" dirty="0" smtClean="0"/>
              <a:t> </a:t>
            </a:r>
            <a:r>
              <a:rPr lang="en-US" sz="1800" dirty="0" err="1" smtClean="0"/>
              <a:t>sincronizados</a:t>
            </a:r>
            <a:r>
              <a:rPr lang="en-US" sz="1800" dirty="0" smtClean="0"/>
              <a:t> con el </a:t>
            </a:r>
            <a:r>
              <a:rPr lang="en-US" sz="1800" dirty="0" err="1" smtClean="0"/>
              <a:t>mismo</a:t>
            </a:r>
            <a:r>
              <a:rPr lang="en-US" sz="1800" dirty="0" smtClean="0"/>
              <a:t> clock  </a:t>
            </a:r>
            <a:r>
              <a:rPr lang="en-US" sz="1800" dirty="0" err="1" smtClean="0"/>
              <a:t>pues</a:t>
            </a:r>
            <a:r>
              <a:rPr lang="en-US" sz="1800" dirty="0" smtClean="0"/>
              <a:t> no se </a:t>
            </a:r>
            <a:r>
              <a:rPr lang="en-US" sz="1800" dirty="0" err="1" smtClean="0"/>
              <a:t>deberá</a:t>
            </a:r>
            <a:r>
              <a:rPr lang="en-US" sz="1800" dirty="0" smtClean="0"/>
              <a:t> </a:t>
            </a:r>
            <a:r>
              <a:rPr lang="en-US" sz="1800" dirty="0" err="1" smtClean="0"/>
              <a:t>perder</a:t>
            </a:r>
            <a:r>
              <a:rPr lang="en-US" sz="1800" dirty="0" smtClean="0"/>
              <a:t> </a:t>
            </a:r>
            <a:r>
              <a:rPr lang="en-US" sz="1800" dirty="0" err="1" smtClean="0"/>
              <a:t>tiempo</a:t>
            </a:r>
            <a:r>
              <a:rPr lang="en-US" sz="1800" dirty="0" smtClean="0"/>
              <a:t> en </a:t>
            </a:r>
            <a:r>
              <a:rPr lang="en-US" sz="1800" dirty="0" err="1" smtClean="0"/>
              <a:t>ordenar</a:t>
            </a:r>
            <a:r>
              <a:rPr lang="en-US" sz="1800" dirty="0" smtClean="0"/>
              <a:t> </a:t>
            </a:r>
            <a:r>
              <a:rPr lang="en-US" sz="1800" dirty="0" err="1" smtClean="0"/>
              <a:t>datos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Estas</a:t>
            </a:r>
            <a:r>
              <a:rPr lang="en-US" sz="1800" dirty="0" smtClean="0"/>
              <a:t> </a:t>
            </a:r>
            <a:r>
              <a:rPr lang="en-US" sz="1800" dirty="0" err="1" smtClean="0"/>
              <a:t>redes</a:t>
            </a:r>
            <a:r>
              <a:rPr lang="en-US" sz="1800" dirty="0" smtClean="0"/>
              <a:t> </a:t>
            </a:r>
            <a:r>
              <a:rPr lang="en-US" sz="1800" dirty="0" err="1" smtClean="0"/>
              <a:t>surgen</a:t>
            </a:r>
            <a:r>
              <a:rPr lang="en-US" sz="1800" dirty="0" smtClean="0"/>
              <a:t> de </a:t>
            </a:r>
            <a:r>
              <a:rPr lang="en-US" sz="1800" dirty="0" err="1" smtClean="0"/>
              <a:t>estudios</a:t>
            </a:r>
            <a:r>
              <a:rPr lang="en-US" sz="1800" dirty="0" smtClean="0"/>
              <a:t> </a:t>
            </a:r>
            <a:r>
              <a:rPr lang="en-US" sz="1800" dirty="0" err="1" smtClean="0"/>
              <a:t>realizados</a:t>
            </a:r>
            <a:r>
              <a:rPr lang="en-US" sz="1800" dirty="0" smtClean="0"/>
              <a:t> </a:t>
            </a:r>
            <a:r>
              <a:rPr lang="en-US" sz="1800" dirty="0" err="1" smtClean="0"/>
              <a:t>originalmente</a:t>
            </a:r>
            <a:r>
              <a:rPr lang="en-US" sz="1800" dirty="0" smtClean="0"/>
              <a:t> en el IEEE, tales </a:t>
            </a:r>
            <a:r>
              <a:rPr lang="en-US" sz="1800" dirty="0" err="1" smtClean="0"/>
              <a:t>como</a:t>
            </a:r>
            <a:r>
              <a:rPr lang="en-US" sz="1800" dirty="0" smtClean="0"/>
              <a:t> los </a:t>
            </a:r>
            <a:r>
              <a:rPr lang="en-US" sz="1800" dirty="0" err="1" smtClean="0"/>
              <a:t>sistemas</a:t>
            </a:r>
            <a:r>
              <a:rPr lang="en-US" sz="1800" dirty="0" smtClean="0"/>
              <a:t> AVB y el </a:t>
            </a:r>
            <a:r>
              <a:rPr lang="en-US" sz="1800" dirty="0" err="1" smtClean="0"/>
              <a:t>protocolo</a:t>
            </a:r>
            <a:r>
              <a:rPr lang="en-US" sz="1800" dirty="0" smtClean="0"/>
              <a:t> </a:t>
            </a:r>
            <a:r>
              <a:rPr lang="es-AR" sz="1800" dirty="0" smtClean="0"/>
              <a:t>IEEE 1588</a:t>
            </a:r>
            <a:endParaRPr lang="en-US" sz="1800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479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4170" y="51470"/>
            <a:ext cx="8229600" cy="10492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Principios</a:t>
            </a:r>
            <a:r>
              <a:rPr lang="en-US" dirty="0" smtClean="0"/>
              <a:t> del </a:t>
            </a:r>
            <a:r>
              <a:rPr lang="en-US" dirty="0" err="1" smtClean="0"/>
              <a:t>transporte</a:t>
            </a:r>
            <a:r>
              <a:rPr lang="en-US" dirty="0" smtClean="0"/>
              <a:t> de audio </a:t>
            </a:r>
            <a:r>
              <a:rPr lang="en-US" dirty="0" err="1" smtClean="0"/>
              <a:t>por</a:t>
            </a:r>
            <a:r>
              <a:rPr lang="en-US" dirty="0" smtClean="0"/>
              <a:t> IP</a:t>
            </a: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17</a:t>
            </a:fld>
            <a:endParaRPr lang="es-AR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1954"/>
            <a:ext cx="1904762" cy="126349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51670"/>
            <a:ext cx="1904762" cy="126349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39236"/>
            <a:ext cx="320586" cy="361563"/>
          </a:xfrm>
          <a:prstGeom prst="rect">
            <a:avLst/>
          </a:prstGeom>
        </p:spPr>
      </p:pic>
      <p:cxnSp>
        <p:nvCxnSpPr>
          <p:cNvPr id="12" name="11 Conector recto de flecha"/>
          <p:cNvCxnSpPr/>
          <p:nvPr/>
        </p:nvCxnSpPr>
        <p:spPr>
          <a:xfrm>
            <a:off x="899592" y="2720017"/>
            <a:ext cx="709484" cy="275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22" y="2539236"/>
            <a:ext cx="320586" cy="361563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44" y="2566807"/>
            <a:ext cx="320586" cy="361563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558" y="2574340"/>
            <a:ext cx="320586" cy="361563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0" y="2611965"/>
            <a:ext cx="320586" cy="361563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432" y="2611965"/>
            <a:ext cx="320586" cy="361563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54" y="2639536"/>
            <a:ext cx="320586" cy="361563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968" y="2647069"/>
            <a:ext cx="320586" cy="361563"/>
          </a:xfrm>
          <a:prstGeom prst="rect">
            <a:avLst/>
          </a:prstGeom>
        </p:spPr>
      </p:pic>
      <p:cxnSp>
        <p:nvCxnSpPr>
          <p:cNvPr id="20" name="19 Conector recto de flecha"/>
          <p:cNvCxnSpPr/>
          <p:nvPr/>
        </p:nvCxnSpPr>
        <p:spPr>
          <a:xfrm>
            <a:off x="7085554" y="2835482"/>
            <a:ext cx="3437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3275856" y="2792746"/>
            <a:ext cx="2304256" cy="2757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4256102" y="2810688"/>
            <a:ext cx="3437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3478850" y="244301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 LAN </a:t>
            </a:r>
            <a:r>
              <a:rPr lang="en-US" sz="1200" dirty="0" err="1" smtClean="0"/>
              <a:t>Conmutada</a:t>
            </a:r>
            <a:endParaRPr lang="es-AR" sz="12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1771208" y="2049100"/>
            <a:ext cx="2515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/>
              <a:t>Paquetes</a:t>
            </a:r>
            <a:r>
              <a:rPr lang="en-US" sz="1000" b="1" dirty="0" smtClean="0"/>
              <a:t> de bits </a:t>
            </a:r>
            <a:r>
              <a:rPr lang="en-US" sz="1000" b="1" dirty="0" err="1" smtClean="0"/>
              <a:t>ordenados</a:t>
            </a:r>
            <a:endParaRPr lang="en-US" sz="1000" b="1" dirty="0" smtClean="0"/>
          </a:p>
          <a:p>
            <a:r>
              <a:rPr lang="en-US" sz="1000" b="1" dirty="0"/>
              <a:t>e</a:t>
            </a:r>
            <a:r>
              <a:rPr lang="en-US" sz="1000" b="1" dirty="0" smtClean="0"/>
              <a:t>n </a:t>
            </a:r>
            <a:r>
              <a:rPr lang="en-US" sz="1000" b="1" dirty="0" err="1" smtClean="0"/>
              <a:t>ventanas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temporales</a:t>
            </a:r>
            <a:r>
              <a:rPr lang="en-US" sz="1000" b="1" dirty="0" smtClean="0"/>
              <a:t> (slots)</a:t>
            </a:r>
            <a:endParaRPr lang="es-AR" sz="1000" b="1" dirty="0"/>
          </a:p>
        </p:txBody>
      </p:sp>
      <p:cxnSp>
        <p:nvCxnSpPr>
          <p:cNvPr id="29" name="28 Conector recto de flecha"/>
          <p:cNvCxnSpPr/>
          <p:nvPr/>
        </p:nvCxnSpPr>
        <p:spPr>
          <a:xfrm>
            <a:off x="2444314" y="3008632"/>
            <a:ext cx="3905704" cy="6717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7" name="2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07" y="2917750"/>
            <a:ext cx="708491" cy="708491"/>
          </a:xfrm>
          <a:prstGeom prst="rect">
            <a:avLst/>
          </a:prstGeom>
        </p:spPr>
      </p:pic>
      <p:sp>
        <p:nvSpPr>
          <p:cNvPr id="30" name="29 CuadroTexto"/>
          <p:cNvSpPr txBox="1"/>
          <p:nvPr/>
        </p:nvSpPr>
        <p:spPr>
          <a:xfrm>
            <a:off x="1514094" y="2904386"/>
            <a:ext cx="1270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/>
              <a:t>sincronismo</a:t>
            </a:r>
            <a:endParaRPr lang="es-AR" sz="1100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6318731" y="2960395"/>
            <a:ext cx="1270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/>
              <a:t>sincronismo</a:t>
            </a:r>
            <a:endParaRPr lang="es-AR" sz="1100" b="1" dirty="0"/>
          </a:p>
        </p:txBody>
      </p:sp>
      <p:sp>
        <p:nvSpPr>
          <p:cNvPr id="32" name="31 CuadroTexto"/>
          <p:cNvSpPr txBox="1"/>
          <p:nvPr/>
        </p:nvSpPr>
        <p:spPr>
          <a:xfrm>
            <a:off x="539552" y="3626241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b="1" dirty="0" smtClean="0"/>
              <a:t>Los paquetes son enviados y recibidos en la red LAN con </a:t>
            </a:r>
            <a:r>
              <a:rPr lang="es-AR" sz="1200" b="1" dirty="0" err="1" smtClean="0"/>
              <a:t>clock</a:t>
            </a:r>
            <a:r>
              <a:rPr lang="es-AR" sz="1200" b="1" dirty="0" smtClean="0"/>
              <a:t> sincronizado en todos los dispositivos que acceden a la misma. De esta manera son transportados con retardos menores a una milésima de segundo.</a:t>
            </a:r>
            <a:br>
              <a:rPr lang="es-AR" sz="1200" b="1" dirty="0" smtClean="0"/>
            </a:br>
            <a:r>
              <a:rPr lang="es-AR" sz="1200" b="1" dirty="0" smtClean="0"/>
              <a:t>Es posible manejar 1024 canales en una red de 1 GB. Cualquiera de los 512 transmisores puede ser recibido por los 512 receptores.  Sin embargo esta sincronización NO PERMITE el uso de WiFi ni Internet; por eso la UX24 maneja salidas separadas para RTP, que otras consolas rara vez ofrecen</a:t>
            </a:r>
            <a:r>
              <a:rPr lang="en-US" sz="1200" b="1" dirty="0" smtClean="0"/>
              <a:t>.</a:t>
            </a:r>
            <a:endParaRPr lang="es-AR" sz="12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514094" y="2396521"/>
            <a:ext cx="17617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FLOW-1        2           3          4  </a:t>
            </a:r>
            <a:endParaRPr lang="es-AR" sz="800" b="1" dirty="0"/>
          </a:p>
        </p:txBody>
      </p:sp>
      <p:sp>
        <p:nvSpPr>
          <p:cNvPr id="35" name="34 CuadroTexto"/>
          <p:cNvSpPr txBox="1"/>
          <p:nvPr/>
        </p:nvSpPr>
        <p:spPr>
          <a:xfrm>
            <a:off x="5437850" y="2483416"/>
            <a:ext cx="17617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FLOW-1        2           3          4  </a:t>
            </a:r>
            <a:endParaRPr lang="es-AR" sz="800" b="1" dirty="0"/>
          </a:p>
        </p:txBody>
      </p:sp>
      <p:sp>
        <p:nvSpPr>
          <p:cNvPr id="36" name="35 CuadroTexto"/>
          <p:cNvSpPr txBox="1"/>
          <p:nvPr/>
        </p:nvSpPr>
        <p:spPr>
          <a:xfrm>
            <a:off x="2012266" y="1203598"/>
            <a:ext cx="5187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" b="1" dirty="0" smtClean="0"/>
              <a:t>La transmisión se realiza encapsulando los datos de audio (</a:t>
            </a:r>
            <a:r>
              <a:rPr lang="es-AR" sz="900" b="1" dirty="0" err="1" smtClean="0"/>
              <a:t>payload</a:t>
            </a:r>
            <a:r>
              <a:rPr lang="es-AR" sz="900" b="1" dirty="0" smtClean="0"/>
              <a:t>) con el direccionamiento en flujos (</a:t>
            </a:r>
            <a:r>
              <a:rPr lang="es-AR" sz="900" b="1" dirty="0" err="1" smtClean="0"/>
              <a:t>flows</a:t>
            </a:r>
            <a:r>
              <a:rPr lang="es-AR" sz="900" b="1" dirty="0" smtClean="0"/>
              <a:t>) . Cuanto más datos de audio tenga cada FLUJO más eficiente será  la comunicación. </a:t>
            </a:r>
            <a:br>
              <a:rPr lang="es-AR" sz="900" b="1" dirty="0" smtClean="0"/>
            </a:br>
            <a:r>
              <a:rPr lang="es-AR" sz="900" b="1" dirty="0" smtClean="0"/>
              <a:t>Pero  reduciendo los datos de los FLUJOS se logran menores retardos</a:t>
            </a:r>
            <a:endParaRPr lang="es-AR" sz="900" b="1" dirty="0"/>
          </a:p>
        </p:txBody>
      </p:sp>
    </p:spTree>
    <p:extLst>
      <p:ext uri="{BB962C8B-B14F-4D97-AF65-F5344CB8AC3E}">
        <p14:creationId xmlns:p14="http://schemas.microsoft.com/office/powerpoint/2010/main" val="218289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effectLst/>
              </a:rPr>
              <a:t>El </a:t>
            </a:r>
            <a:r>
              <a:rPr lang="en-US" sz="4400" b="1" dirty="0" err="1" smtClean="0">
                <a:effectLst/>
              </a:rPr>
              <a:t>sistema</a:t>
            </a:r>
            <a:r>
              <a:rPr lang="en-US" sz="4400" b="1" dirty="0" smtClean="0">
                <a:effectLst/>
              </a:rPr>
              <a:t> DANTE  AES67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9622"/>
            <a:ext cx="8229600" cy="34290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err="1" smtClean="0"/>
              <a:t>Desde</a:t>
            </a:r>
            <a:r>
              <a:rPr lang="en-US" sz="2400" dirty="0" smtClean="0"/>
              <a:t> los </a:t>
            </a:r>
            <a:r>
              <a:rPr lang="en-US" sz="2400" dirty="0" err="1" smtClean="0"/>
              <a:t>inicios</a:t>
            </a:r>
            <a:r>
              <a:rPr lang="en-US" sz="2400" dirty="0" smtClean="0"/>
              <a:t> de </a:t>
            </a:r>
            <a:r>
              <a:rPr lang="en-US" sz="2400" dirty="0" err="1" smtClean="0"/>
              <a:t>esta</a:t>
            </a:r>
            <a:r>
              <a:rPr lang="en-US" sz="2400" dirty="0" smtClean="0"/>
              <a:t> </a:t>
            </a:r>
            <a:r>
              <a:rPr lang="en-US" sz="2400" dirty="0" err="1" smtClean="0"/>
              <a:t>tecnología</a:t>
            </a:r>
            <a:r>
              <a:rPr lang="en-US" sz="2400" dirty="0" smtClean="0"/>
              <a:t> </a:t>
            </a:r>
            <a:r>
              <a:rPr lang="en-US" sz="2400" dirty="0" err="1" smtClean="0"/>
              <a:t>han</a:t>
            </a:r>
            <a:r>
              <a:rPr lang="en-US" sz="2400" dirty="0" smtClean="0"/>
              <a:t> </a:t>
            </a:r>
            <a:r>
              <a:rPr lang="en-US" sz="2400" dirty="0" err="1" smtClean="0"/>
              <a:t>existido</a:t>
            </a:r>
            <a:r>
              <a:rPr lang="en-US" sz="2400" dirty="0" smtClean="0"/>
              <a:t> </a:t>
            </a:r>
            <a:r>
              <a:rPr lang="en-US" sz="2400" dirty="0" err="1" smtClean="0"/>
              <a:t>protocolos</a:t>
            </a:r>
            <a:r>
              <a:rPr lang="en-US" sz="2400" dirty="0" smtClean="0"/>
              <a:t> de </a:t>
            </a:r>
            <a:r>
              <a:rPr lang="en-US" sz="2400" dirty="0" err="1" smtClean="0"/>
              <a:t>interconexión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el </a:t>
            </a:r>
            <a:r>
              <a:rPr lang="en-US" sz="2400" dirty="0" err="1" smtClean="0"/>
              <a:t>CobraNET</a:t>
            </a:r>
            <a:r>
              <a:rPr lang="en-US" sz="2400" dirty="0" smtClean="0"/>
              <a:t>, el </a:t>
            </a:r>
            <a:r>
              <a:rPr lang="en-US" sz="2400" dirty="0" err="1" smtClean="0"/>
              <a:t>LiveWire</a:t>
            </a:r>
            <a:r>
              <a:rPr lang="en-US" sz="2400" dirty="0" smtClean="0"/>
              <a:t>, Ravenna, etc. </a:t>
            </a:r>
            <a:r>
              <a:rPr lang="en-US" sz="2400" dirty="0" err="1" smtClean="0"/>
              <a:t>Actualmente</a:t>
            </a:r>
            <a:r>
              <a:rPr lang="en-US" sz="2400" dirty="0" smtClean="0"/>
              <a:t> hay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polarización</a:t>
            </a:r>
            <a:r>
              <a:rPr lang="en-US" sz="2400" dirty="0" smtClean="0"/>
              <a:t> de la </a:t>
            </a:r>
            <a:r>
              <a:rPr lang="en-US" sz="2400" dirty="0" err="1" smtClean="0"/>
              <a:t>industria</a:t>
            </a:r>
            <a:r>
              <a:rPr lang="en-US" sz="2400" dirty="0" smtClean="0"/>
              <a:t> de audio en favor del </a:t>
            </a:r>
            <a:r>
              <a:rPr lang="en-US" sz="2400" dirty="0" err="1" smtClean="0"/>
              <a:t>protocolo</a:t>
            </a:r>
            <a:r>
              <a:rPr lang="en-US" sz="2400" dirty="0" smtClean="0"/>
              <a:t> DANTE </a:t>
            </a:r>
            <a:r>
              <a:rPr lang="en-US" sz="2400" dirty="0" err="1" smtClean="0"/>
              <a:t>creado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la </a:t>
            </a:r>
            <a:r>
              <a:rPr lang="en-US" sz="2400" dirty="0" err="1" smtClean="0"/>
              <a:t>empresa</a:t>
            </a:r>
            <a:r>
              <a:rPr lang="en-US" sz="2400" dirty="0" smtClean="0"/>
              <a:t> Audinate.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Solidyne ha </a:t>
            </a:r>
            <a:r>
              <a:rPr lang="en-US" sz="2400" dirty="0" err="1" smtClean="0"/>
              <a:t>sido</a:t>
            </a:r>
            <a:r>
              <a:rPr lang="en-US" sz="2400" dirty="0" smtClean="0"/>
              <a:t> </a:t>
            </a:r>
            <a:r>
              <a:rPr lang="en-US" sz="2400" dirty="0" err="1" smtClean="0"/>
              <a:t>licenciada</a:t>
            </a:r>
            <a:r>
              <a:rPr lang="en-US" sz="2400" dirty="0" smtClean="0"/>
              <a:t> para </a:t>
            </a:r>
            <a:r>
              <a:rPr lang="en-US" sz="2400" dirty="0" err="1" smtClean="0"/>
              <a:t>emplear</a:t>
            </a:r>
            <a:r>
              <a:rPr lang="en-US" sz="2400" dirty="0" smtClean="0"/>
              <a:t> </a:t>
            </a:r>
            <a:r>
              <a:rPr lang="en-US" sz="2400" dirty="0" err="1" smtClean="0"/>
              <a:t>este</a:t>
            </a:r>
            <a:r>
              <a:rPr lang="en-US" sz="2400" dirty="0" smtClean="0"/>
              <a:t> </a:t>
            </a:r>
            <a:r>
              <a:rPr lang="en-US" sz="2400" dirty="0" err="1" smtClean="0"/>
              <a:t>protocolo</a:t>
            </a:r>
            <a:r>
              <a:rPr lang="en-US" sz="2400" dirty="0" smtClean="0"/>
              <a:t> de </a:t>
            </a:r>
            <a:r>
              <a:rPr lang="en-US" sz="2400" dirty="0" err="1" smtClean="0"/>
              <a:t>interconexión</a:t>
            </a:r>
            <a:r>
              <a:rPr lang="en-US" sz="2400" dirty="0" smtClean="0"/>
              <a:t> en </a:t>
            </a:r>
            <a:r>
              <a:rPr lang="en-US" sz="2400" dirty="0" err="1" smtClean="0"/>
              <a:t>sus</a:t>
            </a:r>
            <a:r>
              <a:rPr lang="en-US" sz="2400" dirty="0" smtClean="0"/>
              <a:t> </a:t>
            </a:r>
            <a:r>
              <a:rPr lang="en-US" sz="2400" dirty="0" err="1" smtClean="0"/>
              <a:t>consolas</a:t>
            </a:r>
            <a:r>
              <a:rPr lang="en-US" sz="2400" dirty="0" smtClean="0"/>
              <a:t> de audio y </a:t>
            </a:r>
            <a:r>
              <a:rPr lang="en-US" sz="2400" dirty="0" err="1" smtClean="0"/>
              <a:t>procesadores</a:t>
            </a:r>
            <a:r>
              <a:rPr lang="en-US" sz="2400" dirty="0" smtClean="0"/>
              <a:t> </a:t>
            </a:r>
            <a:r>
              <a:rPr lang="en-US" sz="2400" dirty="0" err="1" smtClean="0"/>
              <a:t>digitales</a:t>
            </a:r>
            <a:r>
              <a:rPr lang="en-US" sz="2400" dirty="0" smtClean="0"/>
              <a:t>, lo </a:t>
            </a:r>
            <a:r>
              <a:rPr lang="en-US" sz="2400" dirty="0" err="1" smtClean="0"/>
              <a:t>que</a:t>
            </a:r>
            <a:r>
              <a:rPr lang="en-US" sz="2400" dirty="0" smtClean="0"/>
              <a:t> los </a:t>
            </a:r>
            <a:r>
              <a:rPr lang="en-US" sz="2400" dirty="0" err="1" smtClean="0"/>
              <a:t>hace</a:t>
            </a:r>
            <a:r>
              <a:rPr lang="en-US" sz="2400" dirty="0" smtClean="0"/>
              <a:t> compatible con </a:t>
            </a:r>
            <a:r>
              <a:rPr lang="en-US" sz="2400" dirty="0" err="1" smtClean="0"/>
              <a:t>otros</a:t>
            </a:r>
            <a:r>
              <a:rPr lang="en-US" sz="2400" dirty="0" smtClean="0"/>
              <a:t> </a:t>
            </a:r>
            <a:r>
              <a:rPr lang="en-US" sz="2400" dirty="0" err="1" smtClean="0"/>
              <a:t>productos</a:t>
            </a:r>
            <a:r>
              <a:rPr lang="en-US" sz="2400" dirty="0" smtClean="0"/>
              <a:t> </a:t>
            </a:r>
            <a:r>
              <a:rPr lang="en-US" sz="2400" dirty="0" err="1" smtClean="0"/>
              <a:t>fabricados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350 </a:t>
            </a:r>
            <a:r>
              <a:rPr lang="en-US" sz="2400" dirty="0" err="1" smtClean="0"/>
              <a:t>empresas</a:t>
            </a:r>
            <a:r>
              <a:rPr lang="en-US" sz="2400" dirty="0" smtClean="0"/>
              <a:t> </a:t>
            </a:r>
            <a:r>
              <a:rPr lang="en-US" sz="2400" dirty="0" err="1" smtClean="0"/>
              <a:t>alrededor</a:t>
            </a:r>
            <a:r>
              <a:rPr lang="en-US" sz="2400" dirty="0" smtClean="0"/>
              <a:t> del </a:t>
            </a:r>
            <a:r>
              <a:rPr lang="en-US" sz="2400" dirty="0" err="1" smtClean="0"/>
              <a:t>mundo</a:t>
            </a:r>
            <a:endParaRPr lang="es-AR" sz="24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18</a:t>
            </a:fld>
            <a:endParaRPr lang="es-AR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87774"/>
            <a:ext cx="1512168" cy="47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49274"/>
          </a:xfrm>
        </p:spPr>
        <p:txBody>
          <a:bodyPr/>
          <a:lstStyle/>
          <a:p>
            <a:r>
              <a:rPr lang="en-US" dirty="0" smtClean="0"/>
              <a:t>Consolas IP </a:t>
            </a:r>
            <a:r>
              <a:rPr lang="en-US" dirty="0" err="1"/>
              <a:t>A</a:t>
            </a:r>
            <a:r>
              <a:rPr lang="en-US" dirty="0" err="1" smtClean="0"/>
              <a:t>utónomas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87574"/>
            <a:ext cx="8640960" cy="4155926"/>
          </a:xfrm>
        </p:spPr>
        <p:txBody>
          <a:bodyPr>
            <a:normAutofit/>
          </a:bodyPr>
          <a:lstStyle/>
          <a:p>
            <a:r>
              <a:rPr lang="es-AR" sz="1200" b="1" dirty="0" smtClean="0"/>
              <a:t>Hemos visto que las consolas de audio IP con Dante AES67 son una muy buena solución</a:t>
            </a:r>
            <a:br>
              <a:rPr lang="es-AR" sz="1200" b="1" dirty="0" smtClean="0"/>
            </a:br>
            <a:endParaRPr lang="es-AR" sz="1200" b="1" dirty="0" smtClean="0"/>
          </a:p>
          <a:p>
            <a:r>
              <a:rPr lang="es-AR" sz="1200" b="1" dirty="0" smtClean="0"/>
              <a:t>Pero también es cierto que obligar a una radio a que </a:t>
            </a:r>
            <a:r>
              <a:rPr lang="es-AR" sz="1200" b="1" dirty="0" smtClean="0">
                <a:solidFill>
                  <a:srgbClr val="FFC000"/>
                </a:solidFill>
              </a:rPr>
              <a:t>TODAS</a:t>
            </a:r>
            <a:r>
              <a:rPr lang="es-AR" sz="1200" b="1" dirty="0" smtClean="0"/>
              <a:t> las conexiones sean IP es riesgoso pues </a:t>
            </a:r>
            <a:r>
              <a:rPr lang="es-AR" sz="1200" b="1" dirty="0" smtClean="0">
                <a:solidFill>
                  <a:srgbClr val="FFC000"/>
                </a:solidFill>
              </a:rPr>
              <a:t>TODO</a:t>
            </a:r>
            <a:r>
              <a:rPr lang="es-AR" sz="1200" b="1" dirty="0" smtClean="0"/>
              <a:t> el audio que va al aire pasa por UN solo cable de RED. Por eso si la red se cae... la radio sale del aire</a:t>
            </a:r>
            <a:br>
              <a:rPr lang="es-AR" sz="1200" b="1" dirty="0" smtClean="0"/>
            </a:br>
            <a:endParaRPr lang="es-AR" sz="1200" b="1" dirty="0" smtClean="0"/>
          </a:p>
          <a:p>
            <a:pPr algn="just"/>
            <a:r>
              <a:rPr lang="es-AR" sz="1200" b="1" dirty="0" smtClean="0"/>
              <a:t>Además numerosas conexiones tales como micrófonos cercanos, auriculares, computadoras, </a:t>
            </a:r>
            <a:r>
              <a:rPr lang="es-AR" sz="1200" b="1" dirty="0" err="1" smtClean="0"/>
              <a:t>lineas</a:t>
            </a:r>
            <a:r>
              <a:rPr lang="es-AR" sz="1200" b="1" dirty="0" smtClean="0"/>
              <a:t> telefónicas y celulares los tenemos al lado de la consola… Por lo tanto lo ideal es ingresarlas  directamente, permitiendo que los Estudios sean más económicos de instalar y compatibles con las consolas analógicas que reemplazamos.</a:t>
            </a:r>
          </a:p>
          <a:p>
            <a:pPr algn="just"/>
            <a:r>
              <a:rPr lang="es-AR" sz="1200" b="1" dirty="0" smtClean="0"/>
              <a:t>Una consola digital que maneja entradas y salidas conectadas directamente a ella  se llama </a:t>
            </a:r>
            <a:r>
              <a:rPr lang="es-AR" sz="1200" b="1" dirty="0" smtClean="0">
                <a:solidFill>
                  <a:srgbClr val="FFC000"/>
                </a:solidFill>
              </a:rPr>
              <a:t>Autónoma</a:t>
            </a:r>
            <a:r>
              <a:rPr lang="es-AR" sz="1200" b="1" dirty="0" smtClean="0"/>
              <a:t> </a:t>
            </a:r>
          </a:p>
          <a:p>
            <a:pPr algn="just"/>
            <a:endParaRPr lang="es-AR" sz="1200" b="1" dirty="0" smtClean="0"/>
          </a:p>
          <a:p>
            <a:pPr algn="just"/>
            <a:r>
              <a:rPr lang="es-AR" sz="1200" b="1" dirty="0" smtClean="0"/>
              <a:t>Por estas razones en Solidyne hemos elegido crear la nueva tecnología </a:t>
            </a:r>
            <a:r>
              <a:rPr lang="es-AR" sz="1200" b="1" dirty="0" smtClean="0">
                <a:solidFill>
                  <a:srgbClr val="FFC000"/>
                </a:solidFill>
              </a:rPr>
              <a:t>UNIDEX</a:t>
            </a:r>
            <a:r>
              <a:rPr lang="es-AR" sz="1200" b="1" dirty="0" smtClean="0"/>
              <a:t> </a:t>
            </a:r>
            <a:r>
              <a:rPr lang="es-AR" sz="1200" dirty="0" smtClean="0"/>
              <a:t>(</a:t>
            </a:r>
            <a:r>
              <a:rPr lang="es-AR" sz="1200" b="1" dirty="0" err="1" smtClean="0"/>
              <a:t>UNI</a:t>
            </a:r>
            <a:r>
              <a:rPr lang="es-AR" sz="1200" dirty="0" err="1" smtClean="0"/>
              <a:t>versal-</a:t>
            </a:r>
            <a:r>
              <a:rPr lang="es-AR" sz="1200" b="1" dirty="0" err="1" smtClean="0"/>
              <a:t>D</a:t>
            </a:r>
            <a:r>
              <a:rPr lang="es-AR" sz="1200" dirty="0" err="1" smtClean="0"/>
              <a:t>esk-with-</a:t>
            </a:r>
            <a:r>
              <a:rPr lang="es-AR" sz="1200" b="1" dirty="0" err="1" smtClean="0"/>
              <a:t>EX</a:t>
            </a:r>
            <a:r>
              <a:rPr lang="es-AR" sz="1200" dirty="0" err="1" smtClean="0"/>
              <a:t>ternal</a:t>
            </a:r>
            <a:r>
              <a:rPr lang="es-AR" sz="1200" dirty="0" smtClean="0"/>
              <a:t> </a:t>
            </a:r>
            <a:r>
              <a:rPr lang="es-AR" sz="1200" dirty="0" err="1" smtClean="0"/>
              <a:t>adapters</a:t>
            </a:r>
            <a:r>
              <a:rPr lang="es-AR" sz="1200" dirty="0" smtClean="0"/>
              <a:t>) </a:t>
            </a:r>
            <a:r>
              <a:rPr lang="es-AR" sz="1200" b="1" dirty="0" smtClean="0"/>
              <a:t>que es un importante avance sobre otros productos del mercado.  UNIDEX emplea Dante AES67 para IP pero </a:t>
            </a:r>
            <a:r>
              <a:rPr lang="es-AR" sz="1200" b="1" dirty="0" smtClean="0">
                <a:solidFill>
                  <a:srgbClr val="FFC000"/>
                </a:solidFill>
              </a:rPr>
              <a:t>es también una consola Autónoma</a:t>
            </a:r>
            <a:r>
              <a:rPr lang="es-AR" sz="1200" b="1" dirty="0" smtClean="0"/>
              <a:t>; tiene lo mejor de ambas tecnologías.</a:t>
            </a:r>
          </a:p>
          <a:p>
            <a:pPr algn="just"/>
            <a:r>
              <a:rPr lang="es-AR" sz="1200" b="1" dirty="0" smtClean="0"/>
              <a:t> </a:t>
            </a:r>
            <a:br>
              <a:rPr lang="es-AR" sz="1200" b="1" dirty="0" smtClean="0"/>
            </a:br>
            <a:r>
              <a:rPr lang="es-AR" sz="1200" b="1" dirty="0" smtClean="0"/>
              <a:t>Por lo tanto su radio estará SIEMPRE al aire, aún si se corta la red.</a:t>
            </a:r>
          </a:p>
          <a:p>
            <a:pPr algn="just"/>
            <a:r>
              <a:rPr lang="es-AR" sz="1200" b="1" dirty="0" smtClean="0"/>
              <a:t>Y su inversión será mucho menor de lo que </a:t>
            </a:r>
            <a:r>
              <a:rPr lang="es-AR" sz="1200" b="1" dirty="0" err="1" smtClean="0"/>
              <a:t>Ud</a:t>
            </a:r>
            <a:r>
              <a:rPr lang="es-AR" sz="1200" b="1" dirty="0" smtClean="0"/>
              <a:t> esperaba… Y sin cables a la vista.</a:t>
            </a:r>
          </a:p>
          <a:p>
            <a:pPr algn="just"/>
            <a:endParaRPr lang="es-AR" sz="1200" b="1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075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15566"/>
            <a:ext cx="8229600" cy="3429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industria</a:t>
            </a:r>
            <a:r>
              <a:rPr lang="en-US" dirty="0" smtClean="0"/>
              <a:t> de la </a:t>
            </a:r>
            <a:r>
              <a:rPr lang="en-US" dirty="0" err="1" smtClean="0"/>
              <a:t>radiodifusión</a:t>
            </a:r>
            <a:r>
              <a:rPr lang="en-US" dirty="0" smtClean="0"/>
              <a:t> </a:t>
            </a:r>
            <a:r>
              <a:rPr lang="en-US" dirty="0" err="1" smtClean="0"/>
              <a:t>comienza</a:t>
            </a:r>
            <a:r>
              <a:rPr lang="en-US" dirty="0" smtClean="0"/>
              <a:t> en 1920,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 err="1" smtClean="0"/>
              <a:t>válvulas</a:t>
            </a:r>
            <a:r>
              <a:rPr lang="en-US" dirty="0" smtClean="0"/>
              <a:t> </a:t>
            </a:r>
            <a:r>
              <a:rPr lang="en-US" dirty="0" err="1" smtClean="0"/>
              <a:t>electrónicas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Progresa</a:t>
            </a:r>
            <a:r>
              <a:rPr lang="en-US" dirty="0" smtClean="0"/>
              <a:t> con </a:t>
            </a:r>
            <a:r>
              <a:rPr lang="en-US" dirty="0" err="1" smtClean="0"/>
              <a:t>tecnologías</a:t>
            </a:r>
            <a:r>
              <a:rPr lang="en-US" dirty="0" smtClean="0"/>
              <a:t> de </a:t>
            </a:r>
            <a:r>
              <a:rPr lang="en-US" dirty="0" err="1" smtClean="0"/>
              <a:t>estado</a:t>
            </a:r>
            <a:r>
              <a:rPr lang="en-US" dirty="0" smtClean="0"/>
              <a:t> </a:t>
            </a:r>
            <a:r>
              <a:rPr lang="en-US" dirty="0" err="1" smtClean="0"/>
              <a:t>sólido</a:t>
            </a:r>
            <a:r>
              <a:rPr lang="en-US" dirty="0" smtClean="0"/>
              <a:t> en forma gradual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décadas</a:t>
            </a:r>
            <a:r>
              <a:rPr lang="en-US" dirty="0" smtClean="0"/>
              <a:t> de 1960 y 1970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Pero</a:t>
            </a:r>
            <a:r>
              <a:rPr lang="en-US" dirty="0" smtClean="0"/>
              <a:t> el </a:t>
            </a:r>
            <a:r>
              <a:rPr lang="en-US" dirty="0" err="1" smtClean="0"/>
              <a:t>ingreso</a:t>
            </a:r>
            <a:r>
              <a:rPr lang="en-US" dirty="0" smtClean="0"/>
              <a:t> al </a:t>
            </a:r>
            <a:r>
              <a:rPr lang="en-US" dirty="0" err="1" smtClean="0"/>
              <a:t>mundo</a:t>
            </a:r>
            <a:r>
              <a:rPr lang="en-US" dirty="0" smtClean="0"/>
              <a:t> digital 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estaciones</a:t>
            </a:r>
            <a:r>
              <a:rPr lang="en-US" dirty="0" smtClean="0"/>
              <a:t> de radio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fecha</a:t>
            </a:r>
            <a:r>
              <a:rPr lang="en-US" dirty="0" smtClean="0"/>
              <a:t> exacta…</a:t>
            </a: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1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7545"/>
            <a:ext cx="8651304" cy="1049274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Ejemplo</a:t>
            </a:r>
            <a:r>
              <a:rPr lang="en-US" sz="3200" dirty="0" smtClean="0"/>
              <a:t> de FM Vorterix en Buenos Aires</a:t>
            </a:r>
            <a:endParaRPr lang="es-AR" sz="32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20</a:t>
            </a:fld>
            <a:endParaRPr lang="es-AR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0" y="915566"/>
            <a:ext cx="2592288" cy="214035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915566"/>
            <a:ext cx="2121768" cy="167089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003798"/>
            <a:ext cx="3004741" cy="199568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63422"/>
            <a:ext cx="2856640" cy="139023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651870"/>
            <a:ext cx="2120280" cy="1194424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3203848" y="2586458"/>
            <a:ext cx="2121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/>
              <a:t>Auditorio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bandas</a:t>
            </a:r>
            <a:r>
              <a:rPr lang="en-US" sz="1100" b="1" dirty="0" smtClean="0"/>
              <a:t> de Rock</a:t>
            </a:r>
            <a:endParaRPr lang="es-AR" sz="11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516216" y="239409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Estudio principal</a:t>
            </a:r>
          </a:p>
          <a:p>
            <a:endParaRPr lang="en-US" sz="1200" b="1" dirty="0"/>
          </a:p>
          <a:p>
            <a:r>
              <a:rPr lang="en-US" sz="1200" b="1" dirty="0" smtClean="0"/>
              <a:t>Sala de Control</a:t>
            </a:r>
            <a:endParaRPr lang="es-AR" sz="12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035896" y="3291830"/>
            <a:ext cx="19762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 smtClean="0"/>
              <a:t>Transmisión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remota</a:t>
            </a:r>
            <a:r>
              <a:rPr lang="en-US" sz="900" b="1" dirty="0" smtClean="0"/>
              <a:t> con AUDICOM del festival </a:t>
            </a:r>
            <a:r>
              <a:rPr lang="en-US" sz="900" b="1" dirty="0" err="1" smtClean="0"/>
              <a:t>Lollapaluza</a:t>
            </a:r>
            <a:endParaRPr lang="es-AR" sz="900" b="1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00" y="3229318"/>
            <a:ext cx="1219200" cy="914400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2627784" y="401824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Rack de</a:t>
            </a:r>
          </a:p>
          <a:p>
            <a:r>
              <a:rPr lang="en-US" sz="1200" b="1" dirty="0" smtClean="0"/>
              <a:t>Control</a:t>
            </a:r>
            <a:endParaRPr lang="es-AR" sz="1200" b="1" dirty="0"/>
          </a:p>
        </p:txBody>
      </p:sp>
      <p:sp>
        <p:nvSpPr>
          <p:cNvPr id="17" name="16 Explosión 2"/>
          <p:cNvSpPr/>
          <p:nvPr/>
        </p:nvSpPr>
        <p:spPr>
          <a:xfrm>
            <a:off x="3563888" y="3055924"/>
            <a:ext cx="288032" cy="235906"/>
          </a:xfrm>
          <a:prstGeom prst="irregularSeal2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9" name="18 Conector recto de flecha"/>
          <p:cNvCxnSpPr>
            <a:stCxn id="17" idx="3"/>
          </p:cNvCxnSpPr>
          <p:nvPr/>
        </p:nvCxnSpPr>
        <p:spPr>
          <a:xfrm>
            <a:off x="3851920" y="3128498"/>
            <a:ext cx="864096" cy="1931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4644008" y="292249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AoIP</a:t>
            </a:r>
            <a:endParaRPr lang="es-AR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51520" y="3128498"/>
            <a:ext cx="21495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err="1" smtClean="0"/>
              <a:t>Cuando</a:t>
            </a:r>
            <a:r>
              <a:rPr lang="en-US" sz="1200" b="1" dirty="0" smtClean="0"/>
              <a:t> Solidyne </a:t>
            </a:r>
            <a:r>
              <a:rPr lang="en-US" sz="1200" b="1" dirty="0" err="1" smtClean="0"/>
              <a:t>realizó</a:t>
            </a:r>
            <a:r>
              <a:rPr lang="en-US" sz="1200" b="1" dirty="0" smtClean="0"/>
              <a:t> la </a:t>
            </a:r>
            <a:r>
              <a:rPr lang="en-US" sz="1200" b="1" dirty="0" err="1" smtClean="0"/>
              <a:t>instalación</a:t>
            </a:r>
            <a:r>
              <a:rPr lang="en-US" sz="1200" b="1" dirty="0" smtClean="0"/>
              <a:t> integral de FM Vorterix </a:t>
            </a:r>
            <a:r>
              <a:rPr lang="en-US" sz="1200" b="1" dirty="0" err="1" smtClean="0"/>
              <a:t>empleando</a:t>
            </a:r>
            <a:r>
              <a:rPr lang="en-US" sz="1200" b="1" dirty="0" smtClean="0"/>
              <a:t> el software AUDICOM </a:t>
            </a:r>
            <a:r>
              <a:rPr lang="en-US" sz="1200" b="1" dirty="0"/>
              <a:t> </a:t>
            </a:r>
            <a:r>
              <a:rPr lang="en-US" sz="1200" b="1" dirty="0" smtClean="0"/>
              <a:t>de Audio + Video,  </a:t>
            </a:r>
            <a:r>
              <a:rPr lang="en-US" sz="1200" b="1" dirty="0" err="1" smtClean="0"/>
              <a:t>también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recurrimos</a:t>
            </a:r>
            <a:r>
              <a:rPr lang="en-US" sz="1200" b="1" dirty="0" smtClean="0"/>
              <a:t> a </a:t>
            </a:r>
            <a:r>
              <a:rPr lang="en-US" sz="1200" b="1" dirty="0" err="1" smtClean="0"/>
              <a:t>consolas</a:t>
            </a:r>
            <a:r>
              <a:rPr lang="en-US" sz="1200" b="1" dirty="0" smtClean="0"/>
              <a:t> IP para </a:t>
            </a:r>
            <a:r>
              <a:rPr lang="en-US" sz="1200" b="1" dirty="0" err="1" smtClean="0"/>
              <a:t>cubrir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las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grandes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distancias</a:t>
            </a:r>
            <a:r>
              <a:rPr lang="en-US" sz="1200" b="1" dirty="0" smtClean="0"/>
              <a:t> entre los </a:t>
            </a:r>
            <a:r>
              <a:rPr lang="en-US" sz="1200" b="1" dirty="0" err="1" smtClean="0"/>
              <a:t>estudios</a:t>
            </a:r>
            <a:r>
              <a:rPr lang="en-US" sz="1200" b="1" dirty="0" smtClean="0"/>
              <a:t> y el </a:t>
            </a:r>
            <a:r>
              <a:rPr lang="en-US" sz="1200" b="1" dirty="0" err="1" smtClean="0"/>
              <a:t>Auditorio</a:t>
            </a:r>
            <a:endParaRPr lang="es-AR" sz="1200" b="1" dirty="0"/>
          </a:p>
        </p:txBody>
      </p:sp>
    </p:spTree>
    <p:extLst>
      <p:ext uri="{BB962C8B-B14F-4D97-AF65-F5344CB8AC3E}">
        <p14:creationId xmlns:p14="http://schemas.microsoft.com/office/powerpoint/2010/main" val="17732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Consola</a:t>
            </a:r>
            <a:r>
              <a:rPr lang="en-US" dirty="0" smtClean="0"/>
              <a:t> UNIDEX UX24</a:t>
            </a: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21</a:t>
            </a:fld>
            <a:endParaRPr lang="es-AR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96974"/>
            <a:ext cx="6631893" cy="354132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043608" y="4138302"/>
            <a:ext cx="6631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La </a:t>
            </a:r>
            <a:r>
              <a:rPr lang="en-US" sz="1600" b="1" dirty="0" err="1" smtClean="0"/>
              <a:t>consola</a:t>
            </a:r>
            <a:r>
              <a:rPr lang="en-US" sz="1600" b="1" dirty="0" smtClean="0"/>
              <a:t> Solidyne UX24 le </a:t>
            </a:r>
            <a:r>
              <a:rPr lang="en-US" sz="1600" b="1" dirty="0" err="1" smtClean="0"/>
              <a:t>brinda</a:t>
            </a:r>
            <a:r>
              <a:rPr lang="en-US" sz="1600" b="1" dirty="0" smtClean="0"/>
              <a:t> un control </a:t>
            </a:r>
            <a:r>
              <a:rPr lang="en-US" sz="1600" b="1" dirty="0" err="1" smtClean="0"/>
              <a:t>técnico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elegante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que</a:t>
            </a:r>
            <a:r>
              <a:rPr lang="en-US" sz="1600" b="1" dirty="0" smtClean="0"/>
              <a:t> le </a:t>
            </a:r>
            <a:r>
              <a:rPr lang="en-US" sz="1600" b="1" dirty="0" err="1" smtClean="0"/>
              <a:t>parecerá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una</a:t>
            </a:r>
            <a:r>
              <a:rPr lang="en-US" sz="1600" b="1" dirty="0" smtClean="0"/>
              <a:t> nave </a:t>
            </a:r>
            <a:r>
              <a:rPr lang="en-US" sz="1600" b="1" dirty="0" err="1" smtClean="0"/>
              <a:t>espacial</a:t>
            </a:r>
            <a:r>
              <a:rPr lang="en-US" sz="1600" b="1" dirty="0" smtClean="0"/>
              <a:t>… sin cables a la vista</a:t>
            </a:r>
            <a:endParaRPr lang="es-AR" sz="1600" b="1" dirty="0"/>
          </a:p>
        </p:txBody>
      </p:sp>
    </p:spTree>
    <p:extLst>
      <p:ext uri="{BB962C8B-B14F-4D97-AF65-F5344CB8AC3E}">
        <p14:creationId xmlns:p14="http://schemas.microsoft.com/office/powerpoint/2010/main" val="27010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429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Adaptadores</a:t>
            </a:r>
            <a:r>
              <a:rPr lang="en-US" dirty="0" smtClean="0"/>
              <a:t> UNIDEX</a:t>
            </a: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22</a:t>
            </a:fld>
            <a:endParaRPr lang="es-AR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4" y="699542"/>
            <a:ext cx="7236296" cy="289451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66334" y="3795886"/>
            <a:ext cx="7236296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UNIDEX es </a:t>
            </a:r>
            <a:r>
              <a:rPr lang="en-US" sz="900" b="1" dirty="0" err="1" smtClean="0"/>
              <a:t>una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tecnología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que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permite</a:t>
            </a:r>
            <a:r>
              <a:rPr lang="en-US" sz="900" b="1" dirty="0" smtClean="0"/>
              <a:t> FLEXIBILIDAD  TOTAL; </a:t>
            </a:r>
            <a:r>
              <a:rPr lang="en-US" sz="900" b="1" dirty="0" err="1" smtClean="0"/>
              <a:t>algo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que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ninguna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otra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consola</a:t>
            </a:r>
            <a:r>
              <a:rPr lang="en-US" sz="900" b="1" dirty="0" smtClean="0"/>
              <a:t> del </a:t>
            </a:r>
            <a:r>
              <a:rPr lang="en-US" sz="900" b="1" dirty="0" err="1" smtClean="0"/>
              <a:t>mercado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posee</a:t>
            </a:r>
            <a:r>
              <a:rPr lang="en-US" sz="900" b="1" dirty="0" smtClean="0"/>
              <a:t>.</a:t>
            </a:r>
          </a:p>
          <a:p>
            <a:r>
              <a:rPr lang="en-US" sz="900" b="1" dirty="0" err="1" smtClean="0"/>
              <a:t>Soporta</a:t>
            </a:r>
            <a:r>
              <a:rPr lang="en-US" sz="900" b="1" dirty="0" smtClean="0"/>
              <a:t>  16 entradas UNIDEX </a:t>
            </a:r>
            <a:r>
              <a:rPr lang="en-US" sz="900" b="1" dirty="0" err="1" smtClean="0"/>
              <a:t>que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pueden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convertirse</a:t>
            </a:r>
            <a:r>
              <a:rPr lang="en-US" sz="900" b="1" dirty="0" smtClean="0"/>
              <a:t> en </a:t>
            </a:r>
            <a:r>
              <a:rPr lang="en-US" sz="900" b="1" dirty="0" err="1" smtClean="0"/>
              <a:t>micrófonos</a:t>
            </a:r>
            <a:r>
              <a:rPr lang="en-US" sz="900" b="1" dirty="0" smtClean="0"/>
              <a:t>, </a:t>
            </a:r>
            <a:r>
              <a:rPr lang="en-US" sz="900" b="1" dirty="0" err="1" smtClean="0"/>
              <a:t>lineas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telefónicas</a:t>
            </a:r>
            <a:r>
              <a:rPr lang="en-US" sz="900" b="1" dirty="0" smtClean="0"/>
              <a:t>, </a:t>
            </a:r>
            <a:r>
              <a:rPr lang="en-US" sz="900" b="1" dirty="0" err="1" smtClean="0"/>
              <a:t>telefonía</a:t>
            </a:r>
            <a:r>
              <a:rPr lang="en-US" sz="900" b="1" dirty="0" smtClean="0"/>
              <a:t> IP, </a:t>
            </a:r>
            <a:r>
              <a:rPr lang="en-US" sz="900" b="1" dirty="0" err="1" smtClean="0"/>
              <a:t>celulares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conectados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por</a:t>
            </a:r>
            <a:r>
              <a:rPr lang="en-US" sz="900" b="1" dirty="0" smtClean="0"/>
              <a:t> Bluetooth, entradas de audio Bluetooth Stereo </a:t>
            </a:r>
            <a:r>
              <a:rPr lang="en-US" sz="900" b="1" dirty="0" smtClean="0">
                <a:solidFill>
                  <a:srgbClr val="FFC000"/>
                </a:solidFill>
              </a:rPr>
              <a:t>y </a:t>
            </a:r>
            <a:r>
              <a:rPr lang="en-US" sz="900" b="1" dirty="0" err="1" smtClean="0">
                <a:solidFill>
                  <a:srgbClr val="FFC000"/>
                </a:solidFill>
              </a:rPr>
              <a:t>todas</a:t>
            </a:r>
            <a:r>
              <a:rPr lang="en-US" sz="900" b="1" dirty="0" smtClean="0">
                <a:solidFill>
                  <a:srgbClr val="FFC000"/>
                </a:solidFill>
              </a:rPr>
              <a:t> </a:t>
            </a:r>
            <a:r>
              <a:rPr lang="en-US" sz="900" b="1" dirty="0" err="1" smtClean="0">
                <a:solidFill>
                  <a:srgbClr val="FFC000"/>
                </a:solidFill>
              </a:rPr>
              <a:t>las</a:t>
            </a:r>
            <a:r>
              <a:rPr lang="en-US" sz="900" b="1" dirty="0" smtClean="0">
                <a:solidFill>
                  <a:srgbClr val="FFC000"/>
                </a:solidFill>
              </a:rPr>
              <a:t> </a:t>
            </a:r>
            <a:r>
              <a:rPr lang="en-US" sz="900" b="1" dirty="0" err="1" smtClean="0">
                <a:solidFill>
                  <a:srgbClr val="FFC000"/>
                </a:solidFill>
              </a:rPr>
              <a:t>tecnologías</a:t>
            </a:r>
            <a:r>
              <a:rPr lang="en-US" sz="900" b="1" dirty="0" smtClean="0">
                <a:solidFill>
                  <a:srgbClr val="FFC000"/>
                </a:solidFill>
              </a:rPr>
              <a:t> </a:t>
            </a:r>
            <a:r>
              <a:rPr lang="en-US" sz="900" b="1" dirty="0" err="1" smtClean="0">
                <a:solidFill>
                  <a:srgbClr val="FFC000"/>
                </a:solidFill>
              </a:rPr>
              <a:t>que</a:t>
            </a:r>
            <a:r>
              <a:rPr lang="en-US" sz="900" b="1" dirty="0" smtClean="0">
                <a:solidFill>
                  <a:srgbClr val="FFC000"/>
                </a:solidFill>
              </a:rPr>
              <a:t> se </a:t>
            </a:r>
            <a:r>
              <a:rPr lang="en-US" sz="900" b="1" dirty="0" err="1" smtClean="0">
                <a:solidFill>
                  <a:srgbClr val="FFC000"/>
                </a:solidFill>
              </a:rPr>
              <a:t>inventen</a:t>
            </a:r>
            <a:r>
              <a:rPr lang="en-US" sz="900" b="1" dirty="0" smtClean="0">
                <a:solidFill>
                  <a:srgbClr val="FFC000"/>
                </a:solidFill>
              </a:rPr>
              <a:t> en el </a:t>
            </a:r>
            <a:r>
              <a:rPr lang="en-US" sz="900" b="1" dirty="0" err="1" smtClean="0">
                <a:solidFill>
                  <a:srgbClr val="FFC000"/>
                </a:solidFill>
              </a:rPr>
              <a:t>futuro</a:t>
            </a:r>
            <a:endParaRPr lang="en-US" sz="900" b="1" dirty="0" smtClean="0">
              <a:solidFill>
                <a:srgbClr val="FFC000"/>
              </a:solidFill>
            </a:endParaRPr>
          </a:p>
          <a:p>
            <a:r>
              <a:rPr lang="en-US" sz="900" b="1" dirty="0" err="1" smtClean="0"/>
              <a:t>Todo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manejado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desde</a:t>
            </a:r>
            <a:r>
              <a:rPr lang="en-US" sz="900" b="1" dirty="0" smtClean="0"/>
              <a:t> el panel de la </a:t>
            </a:r>
            <a:r>
              <a:rPr lang="en-US" sz="900" b="1" dirty="0" err="1" smtClean="0"/>
              <a:t>consola</a:t>
            </a:r>
            <a:r>
              <a:rPr lang="en-US" sz="900" b="1" dirty="0" smtClean="0"/>
              <a:t> y </a:t>
            </a:r>
            <a:r>
              <a:rPr lang="en-US" sz="900" b="1" dirty="0" err="1" smtClean="0"/>
              <a:t>permitiendo</a:t>
            </a:r>
            <a:r>
              <a:rPr lang="en-US" sz="900" b="1" dirty="0" smtClean="0"/>
              <a:t> el </a:t>
            </a:r>
            <a:r>
              <a:rPr lang="en-US" sz="900" b="1" dirty="0" err="1" smtClean="0"/>
              <a:t>uso</a:t>
            </a:r>
            <a:r>
              <a:rPr lang="en-US" sz="900" b="1" dirty="0" smtClean="0"/>
              <a:t> en </a:t>
            </a:r>
            <a:r>
              <a:rPr lang="en-US" sz="900" b="1" dirty="0" err="1" smtClean="0"/>
              <a:t>modo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conferencia</a:t>
            </a:r>
            <a:r>
              <a:rPr lang="en-US" sz="900" b="1" dirty="0" smtClean="0"/>
              <a:t> con bus Mix-Minus</a:t>
            </a:r>
            <a:br>
              <a:rPr lang="en-US" sz="900" b="1" dirty="0" smtClean="0"/>
            </a:br>
            <a:endParaRPr lang="en-US" sz="900" b="1" dirty="0" smtClean="0"/>
          </a:p>
          <a:p>
            <a:r>
              <a:rPr lang="en-US" sz="900" b="1" dirty="0" smtClean="0"/>
              <a:t>Si a </a:t>
            </a:r>
            <a:r>
              <a:rPr lang="en-US" sz="900" b="1" dirty="0" err="1" smtClean="0"/>
              <a:t>esto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agregamos</a:t>
            </a:r>
            <a:r>
              <a:rPr lang="en-US" sz="900" b="1" dirty="0" smtClean="0"/>
              <a:t> los 16 </a:t>
            </a:r>
            <a:r>
              <a:rPr lang="en-US" sz="900" b="1" dirty="0" err="1" smtClean="0"/>
              <a:t>canales</a:t>
            </a:r>
            <a:r>
              <a:rPr lang="en-US" sz="900" b="1" dirty="0" smtClean="0"/>
              <a:t> USB </a:t>
            </a:r>
            <a:r>
              <a:rPr lang="en-US" sz="900" b="1" dirty="0" err="1" smtClean="0"/>
              <a:t>que</a:t>
            </a:r>
            <a:r>
              <a:rPr lang="en-US" sz="900" b="1" dirty="0" smtClean="0"/>
              <a:t> la </a:t>
            </a:r>
            <a:r>
              <a:rPr lang="en-US" sz="900" b="1" dirty="0" err="1" smtClean="0"/>
              <a:t>consola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posee</a:t>
            </a:r>
            <a:r>
              <a:rPr lang="en-US" sz="900" b="1" dirty="0" smtClean="0"/>
              <a:t>, </a:t>
            </a:r>
            <a:r>
              <a:rPr lang="en-US" sz="900" b="1" dirty="0" err="1" smtClean="0"/>
              <a:t>podemos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manejar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las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comunicaciones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también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desde</a:t>
            </a:r>
            <a:r>
              <a:rPr lang="en-US" sz="900" b="1" dirty="0" smtClean="0"/>
              <a:t> la PC, </a:t>
            </a:r>
            <a:r>
              <a:rPr lang="en-US" sz="900" b="1" dirty="0" err="1" smtClean="0"/>
              <a:t>asi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como</a:t>
            </a:r>
            <a:r>
              <a:rPr lang="en-US" sz="900" b="1" dirty="0" smtClean="0"/>
              <a:t> software de </a:t>
            </a:r>
            <a:r>
              <a:rPr lang="en-US" sz="900" b="1" dirty="0" err="1" smtClean="0"/>
              <a:t>cámara</a:t>
            </a:r>
            <a:r>
              <a:rPr lang="en-US" sz="900" b="1" dirty="0" smtClean="0"/>
              <a:t> de </a:t>
            </a:r>
            <a:r>
              <a:rPr lang="en-US" sz="900" b="1" dirty="0" err="1" smtClean="0"/>
              <a:t>reverberación</a:t>
            </a:r>
            <a:r>
              <a:rPr lang="en-US" sz="900" b="1" dirty="0" smtClean="0"/>
              <a:t> , </a:t>
            </a:r>
            <a:r>
              <a:rPr lang="en-US" sz="900" b="1" dirty="0" err="1" smtClean="0"/>
              <a:t>efectos</a:t>
            </a:r>
            <a:r>
              <a:rPr lang="en-US" sz="900" b="1" dirty="0" smtClean="0"/>
              <a:t>  FX y </a:t>
            </a:r>
            <a:r>
              <a:rPr lang="en-US" sz="900" b="1" dirty="0" err="1" smtClean="0"/>
              <a:t>todos</a:t>
            </a:r>
            <a:r>
              <a:rPr lang="en-US" sz="900" b="1" dirty="0" smtClean="0"/>
              <a:t> los plugs-ins  VST  </a:t>
            </a:r>
            <a:br>
              <a:rPr lang="en-US" sz="900" b="1" dirty="0" smtClean="0"/>
            </a:br>
            <a:r>
              <a:rPr lang="en-US" sz="1050" b="1" dirty="0" smtClean="0">
                <a:solidFill>
                  <a:srgbClr val="FFC000"/>
                </a:solidFill>
              </a:rPr>
              <a:t>UNIDEX es </a:t>
            </a:r>
            <a:r>
              <a:rPr lang="en-US" sz="1050" b="1" dirty="0" err="1" smtClean="0">
                <a:solidFill>
                  <a:srgbClr val="FFC000"/>
                </a:solidFill>
              </a:rPr>
              <a:t>una</a:t>
            </a:r>
            <a:r>
              <a:rPr lang="en-US" sz="1050" b="1" dirty="0" smtClean="0">
                <a:solidFill>
                  <a:srgbClr val="FFC000"/>
                </a:solidFill>
              </a:rPr>
              <a:t> </a:t>
            </a:r>
            <a:r>
              <a:rPr lang="en-US" sz="1050" b="1" dirty="0" err="1" smtClean="0">
                <a:solidFill>
                  <a:srgbClr val="FFC000"/>
                </a:solidFill>
              </a:rPr>
              <a:t>nueva</a:t>
            </a:r>
            <a:r>
              <a:rPr lang="en-US" sz="1050" b="1" dirty="0" smtClean="0">
                <a:solidFill>
                  <a:srgbClr val="FFC000"/>
                </a:solidFill>
              </a:rPr>
              <a:t> </a:t>
            </a:r>
            <a:r>
              <a:rPr lang="en-US" sz="1050" b="1" dirty="0" err="1" smtClean="0">
                <a:solidFill>
                  <a:srgbClr val="FFC000"/>
                </a:solidFill>
              </a:rPr>
              <a:t>tecnología</a:t>
            </a:r>
            <a:r>
              <a:rPr lang="en-US" sz="1050" b="1" dirty="0" smtClean="0">
                <a:solidFill>
                  <a:srgbClr val="FFC000"/>
                </a:solidFill>
              </a:rPr>
              <a:t>  </a:t>
            </a:r>
            <a:r>
              <a:rPr lang="en-US" sz="1050" b="1" dirty="0" err="1" smtClean="0">
                <a:solidFill>
                  <a:srgbClr val="FFC000"/>
                </a:solidFill>
              </a:rPr>
              <a:t>que</a:t>
            </a:r>
            <a:r>
              <a:rPr lang="en-US" sz="1050" b="1" dirty="0" smtClean="0">
                <a:solidFill>
                  <a:srgbClr val="FFC000"/>
                </a:solidFill>
              </a:rPr>
              <a:t> le </a:t>
            </a:r>
            <a:r>
              <a:rPr lang="en-US" sz="1050" b="1" dirty="0" err="1" smtClean="0">
                <a:solidFill>
                  <a:srgbClr val="FFC000"/>
                </a:solidFill>
              </a:rPr>
              <a:t>permite</a:t>
            </a:r>
            <a:r>
              <a:rPr lang="en-US" sz="1050" b="1" dirty="0" smtClean="0">
                <a:solidFill>
                  <a:srgbClr val="FFC000"/>
                </a:solidFill>
              </a:rPr>
              <a:t> </a:t>
            </a:r>
            <a:r>
              <a:rPr lang="en-US" sz="1050" b="1" dirty="0" err="1" smtClean="0">
                <a:solidFill>
                  <a:srgbClr val="FFC000"/>
                </a:solidFill>
              </a:rPr>
              <a:t>realizar</a:t>
            </a:r>
            <a:r>
              <a:rPr lang="en-US" sz="1050" b="1" dirty="0" smtClean="0">
                <a:solidFill>
                  <a:srgbClr val="FFC000"/>
                </a:solidFill>
              </a:rPr>
              <a:t> </a:t>
            </a:r>
            <a:r>
              <a:rPr lang="en-US" sz="1050" b="1" dirty="0" err="1" smtClean="0">
                <a:solidFill>
                  <a:srgbClr val="FFC000"/>
                </a:solidFill>
              </a:rPr>
              <a:t>todo</a:t>
            </a:r>
            <a:r>
              <a:rPr lang="en-US" sz="1050" b="1" dirty="0" smtClean="0">
                <a:solidFill>
                  <a:srgbClr val="FFC000"/>
                </a:solidFill>
              </a:rPr>
              <a:t> lo </a:t>
            </a:r>
            <a:r>
              <a:rPr lang="en-US" sz="1050" b="1" dirty="0" err="1" smtClean="0">
                <a:solidFill>
                  <a:srgbClr val="FFC000"/>
                </a:solidFill>
              </a:rPr>
              <a:t>que</a:t>
            </a:r>
            <a:r>
              <a:rPr lang="en-US" sz="1050" b="1" dirty="0" smtClean="0">
                <a:solidFill>
                  <a:srgbClr val="FFC000"/>
                </a:solidFill>
              </a:rPr>
              <a:t> </a:t>
            </a:r>
            <a:r>
              <a:rPr lang="en-US" sz="1050" b="1" dirty="0" err="1" smtClean="0">
                <a:solidFill>
                  <a:srgbClr val="FFC000"/>
                </a:solidFill>
              </a:rPr>
              <a:t>su</a:t>
            </a:r>
            <a:r>
              <a:rPr lang="en-US" sz="1050" b="1" dirty="0" smtClean="0">
                <a:solidFill>
                  <a:srgbClr val="FFC000"/>
                </a:solidFill>
              </a:rPr>
              <a:t> </a:t>
            </a:r>
            <a:r>
              <a:rPr lang="en-US" sz="1050" b="1" dirty="0" err="1" smtClean="0">
                <a:solidFill>
                  <a:srgbClr val="FFC000"/>
                </a:solidFill>
              </a:rPr>
              <a:t>imaginación</a:t>
            </a:r>
            <a:r>
              <a:rPr lang="en-US" sz="1050" b="1" dirty="0" smtClean="0">
                <a:solidFill>
                  <a:srgbClr val="FFC000"/>
                </a:solidFill>
              </a:rPr>
              <a:t> </a:t>
            </a:r>
            <a:r>
              <a:rPr lang="en-US" sz="1050" b="1" dirty="0" err="1" smtClean="0">
                <a:solidFill>
                  <a:srgbClr val="FFC000"/>
                </a:solidFill>
              </a:rPr>
              <a:t>sueñe</a:t>
            </a:r>
            <a:r>
              <a:rPr lang="en-US" sz="1050" b="1" dirty="0" smtClean="0">
                <a:solidFill>
                  <a:srgbClr val="FFC000"/>
                </a:solidFill>
              </a:rPr>
              <a:t>… </a:t>
            </a:r>
          </a:p>
          <a:p>
            <a:endParaRPr lang="es-AR" sz="900" b="1" dirty="0"/>
          </a:p>
        </p:txBody>
      </p:sp>
    </p:spTree>
    <p:extLst>
      <p:ext uri="{BB962C8B-B14F-4D97-AF65-F5344CB8AC3E}">
        <p14:creationId xmlns:p14="http://schemas.microsoft.com/office/powerpoint/2010/main" val="12242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71494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Consola</a:t>
            </a:r>
            <a:r>
              <a:rPr lang="en-US" dirty="0"/>
              <a:t> UNIDEX UX24</a:t>
            </a:r>
            <a:br>
              <a:rPr lang="en-US" dirty="0"/>
            </a:b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23</a:t>
            </a:fld>
            <a:endParaRPr lang="es-AR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43558"/>
            <a:ext cx="1905000" cy="399097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843558"/>
            <a:ext cx="1905000" cy="399097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771800" y="746164"/>
            <a:ext cx="25922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Los </a:t>
            </a:r>
            <a:r>
              <a:rPr lang="en-US" sz="1400" b="1" dirty="0" err="1" smtClean="0"/>
              <a:t>Adaptadores</a:t>
            </a:r>
            <a:r>
              <a:rPr lang="en-US" sz="1400" b="1" dirty="0" smtClean="0"/>
              <a:t> UDX</a:t>
            </a:r>
          </a:p>
          <a:p>
            <a:pPr algn="just"/>
            <a:r>
              <a:rPr lang="en-US" sz="1400" b="1" dirty="0" err="1" smtClean="0"/>
              <a:t>Permiten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manejar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ocho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comunicaciones</a:t>
            </a:r>
            <a:r>
              <a:rPr lang="en-US" sz="1400" b="1" dirty="0" smtClean="0"/>
              <a:t> TELCO </a:t>
            </a:r>
            <a:r>
              <a:rPr lang="en-US" sz="1400" b="1" dirty="0" err="1" smtClean="0"/>
              <a:t>simultáneas</a:t>
            </a:r>
            <a:r>
              <a:rPr lang="en-US" sz="1400" b="1" dirty="0" smtClean="0"/>
              <a:t> en </a:t>
            </a:r>
            <a:r>
              <a:rPr lang="en-US" sz="1400" b="1" dirty="0" err="1" smtClean="0"/>
              <a:t>conferencia</a:t>
            </a:r>
            <a:endParaRPr lang="en-US" sz="1400" b="1" dirty="0" smtClean="0"/>
          </a:p>
          <a:p>
            <a:pPr algn="just"/>
            <a:endParaRPr lang="en-US" sz="1400" b="1" dirty="0"/>
          </a:p>
          <a:p>
            <a:pPr algn="just"/>
            <a:r>
              <a:rPr lang="en-US" sz="1400" b="1" dirty="0" smtClean="0"/>
              <a:t>La </a:t>
            </a:r>
            <a:r>
              <a:rPr lang="en-US" sz="1400" b="1" dirty="0" err="1" smtClean="0"/>
              <a:t>tecnología</a:t>
            </a:r>
            <a:r>
              <a:rPr lang="en-US" sz="1400" b="1" dirty="0" smtClean="0"/>
              <a:t> UNIDEX es la </a:t>
            </a:r>
            <a:r>
              <a:rPr lang="en-US" sz="1400" b="1" dirty="0" err="1" smtClean="0"/>
              <a:t>única</a:t>
            </a:r>
            <a:r>
              <a:rPr lang="en-US" sz="1400" b="1" dirty="0" smtClean="0"/>
              <a:t> del </a:t>
            </a:r>
            <a:r>
              <a:rPr lang="en-US" sz="1400" b="1" dirty="0" err="1" smtClean="0"/>
              <a:t>mercado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que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convierte</a:t>
            </a:r>
            <a:r>
              <a:rPr lang="en-US" sz="1400" b="1" dirty="0" smtClean="0"/>
              <a:t> al panel de </a:t>
            </a:r>
            <a:r>
              <a:rPr lang="en-US" sz="1400" b="1" dirty="0" err="1" smtClean="0"/>
              <a:t>una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consola</a:t>
            </a:r>
            <a:r>
              <a:rPr lang="en-US" sz="1400" b="1" dirty="0" smtClean="0"/>
              <a:t> en un </a:t>
            </a:r>
            <a:r>
              <a:rPr lang="en-US" sz="1400" b="1" dirty="0" err="1" smtClean="0"/>
              <a:t>verdadero</a:t>
            </a:r>
            <a:r>
              <a:rPr lang="en-US" sz="1400" b="1" dirty="0" smtClean="0"/>
              <a:t> Centro de </a:t>
            </a:r>
            <a:r>
              <a:rPr lang="en-US" sz="1400" b="1" dirty="0" err="1" smtClean="0"/>
              <a:t>Comunicación</a:t>
            </a:r>
            <a:r>
              <a:rPr lang="en-US" sz="1400" b="1" dirty="0" smtClean="0"/>
              <a:t>  en </a:t>
            </a:r>
            <a:r>
              <a:rPr lang="en-US" sz="1400" b="1" dirty="0" err="1" smtClean="0"/>
              <a:t>donde</a:t>
            </a:r>
            <a:r>
              <a:rPr lang="en-US" sz="1400" b="1" dirty="0" smtClean="0"/>
              <a:t> es </a:t>
            </a:r>
            <a:r>
              <a:rPr lang="en-US" sz="1400" b="1" dirty="0" err="1" smtClean="0"/>
              <a:t>posible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hacer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conferencias</a:t>
            </a:r>
            <a:r>
              <a:rPr lang="en-US" sz="1400" b="1" dirty="0" smtClean="0"/>
              <a:t> perfectas de </a:t>
            </a:r>
            <a:r>
              <a:rPr lang="en-US" sz="1400" b="1" dirty="0" err="1" smtClean="0"/>
              <a:t>periodismo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por</a:t>
            </a:r>
            <a:r>
              <a:rPr lang="en-US" sz="1400" b="1" dirty="0" smtClean="0"/>
              <a:t> Skype, </a:t>
            </a:r>
            <a:r>
              <a:rPr lang="en-US" sz="1400" b="1" dirty="0" err="1" smtClean="0"/>
              <a:t>LinPhone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telefonía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fija</a:t>
            </a:r>
            <a:r>
              <a:rPr lang="en-US" sz="1400" b="1" dirty="0"/>
              <a:t>,</a:t>
            </a:r>
            <a:r>
              <a:rPr lang="en-US" sz="1400" b="1" dirty="0" smtClean="0"/>
              <a:t> Telefonía IP y </a:t>
            </a:r>
            <a:r>
              <a:rPr lang="en-US" sz="1400" b="1" dirty="0" err="1" smtClean="0"/>
              <a:t>celulares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conectados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digitalmente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por</a:t>
            </a:r>
            <a:r>
              <a:rPr lang="en-US" sz="1400" b="1" dirty="0" smtClean="0"/>
              <a:t> Bluetooth</a:t>
            </a:r>
          </a:p>
          <a:p>
            <a:pPr algn="just"/>
            <a:r>
              <a:rPr lang="en-US" sz="1400" b="1" dirty="0" err="1" smtClean="0"/>
              <a:t>Todo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manejado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desde</a:t>
            </a:r>
            <a:r>
              <a:rPr lang="en-US" sz="1400" b="1" dirty="0" smtClean="0"/>
              <a:t> el panel de la UX24</a:t>
            </a:r>
            <a:endParaRPr lang="es-AR" sz="1400" b="1" dirty="0"/>
          </a:p>
        </p:txBody>
      </p:sp>
    </p:spTree>
    <p:extLst>
      <p:ext uri="{BB962C8B-B14F-4D97-AF65-F5344CB8AC3E}">
        <p14:creationId xmlns:p14="http://schemas.microsoft.com/office/powerpoint/2010/main" val="9490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b="1" dirty="0" smtClean="0"/>
              <a:t>También se pueden manejar llamadas y </a:t>
            </a:r>
            <a:r>
              <a:rPr lang="es-AR" sz="2800" b="1" dirty="0" err="1" smtClean="0"/>
              <a:t>lineas</a:t>
            </a:r>
            <a:r>
              <a:rPr lang="es-AR" sz="2800" b="1" dirty="0" smtClean="0"/>
              <a:t> TELCO desde la PC de la consola</a:t>
            </a:r>
            <a:endParaRPr lang="es-AR" sz="28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24</a:t>
            </a:fld>
            <a:endParaRPr lang="es-AR"/>
          </a:p>
        </p:txBody>
      </p:sp>
      <p:sp>
        <p:nvSpPr>
          <p:cNvPr id="5" name="4 Rectángulo redondeado"/>
          <p:cNvSpPr/>
          <p:nvPr/>
        </p:nvSpPr>
        <p:spPr>
          <a:xfrm>
            <a:off x="971600" y="1491630"/>
            <a:ext cx="2520280" cy="18002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 redondeado"/>
          <p:cNvSpPr/>
          <p:nvPr/>
        </p:nvSpPr>
        <p:spPr>
          <a:xfrm>
            <a:off x="4139952" y="1851670"/>
            <a:ext cx="4608512" cy="295232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1043608" y="3651613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400" b="1" dirty="0" smtClean="0"/>
              <a:t>La PC con pantalla </a:t>
            </a:r>
            <a:r>
              <a:rPr lang="es-AR" sz="1400" b="1" dirty="0" err="1" smtClean="0"/>
              <a:t>touchscreen</a:t>
            </a:r>
            <a:r>
              <a:rPr lang="es-AR" sz="1400" b="1" dirty="0" smtClean="0"/>
              <a:t> permite discar y manejar líneas telefónicas o recibir llamadas de celulares o cualquier otro medio de comunicación futuro</a:t>
            </a:r>
          </a:p>
          <a:p>
            <a:pPr algn="just"/>
            <a:endParaRPr lang="es-AR" sz="1400" b="1" dirty="0"/>
          </a:p>
        </p:txBody>
      </p:sp>
    </p:spTree>
    <p:extLst>
      <p:ext uri="{BB962C8B-B14F-4D97-AF65-F5344CB8AC3E}">
        <p14:creationId xmlns:p14="http://schemas.microsoft.com/office/powerpoint/2010/main" val="2128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" y="0"/>
            <a:ext cx="4499993" cy="1049274"/>
          </a:xfrm>
        </p:spPr>
        <p:txBody>
          <a:bodyPr>
            <a:normAutofit fontScale="90000"/>
          </a:bodyPr>
          <a:lstStyle/>
          <a:p>
            <a:r>
              <a:rPr lang="en-US" sz="2800" b="1" dirty="0" err="1" smtClean="0"/>
              <a:t>Conexion</a:t>
            </a:r>
            <a:r>
              <a:rPr lang="en-US" sz="2800" b="1" dirty="0" smtClean="0"/>
              <a:t> de Pc </a:t>
            </a:r>
            <a:r>
              <a:rPr lang="en-US" sz="2800" b="1" dirty="0" err="1" smtClean="0"/>
              <a:t>remota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smtClean="0"/>
              <a:t>a UX24 </a:t>
            </a:r>
            <a:r>
              <a:rPr lang="en-US" sz="2800" b="1" dirty="0" err="1" smtClean="0"/>
              <a:t>usando</a:t>
            </a:r>
            <a:r>
              <a:rPr lang="en-US" sz="2800" b="1" dirty="0" smtClean="0"/>
              <a:t> DANTE</a:t>
            </a:r>
            <a:endParaRPr lang="es-AR" sz="2800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25</a:t>
            </a:fld>
            <a:endParaRPr lang="es-AR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203598"/>
            <a:ext cx="1959244" cy="201622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7494"/>
            <a:ext cx="4022728" cy="4508734"/>
          </a:xfrm>
          <a:prstGeom prst="rect">
            <a:avLst/>
          </a:prstGeom>
        </p:spPr>
      </p:pic>
      <p:cxnSp>
        <p:nvCxnSpPr>
          <p:cNvPr id="9" name="8 Conector recto de flecha"/>
          <p:cNvCxnSpPr/>
          <p:nvPr/>
        </p:nvCxnSpPr>
        <p:spPr>
          <a:xfrm>
            <a:off x="2267744" y="1563638"/>
            <a:ext cx="2016224" cy="0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2483768" y="120359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Red LAN de la radio </a:t>
            </a:r>
            <a:r>
              <a:rPr lang="en-US" sz="900" b="1" dirty="0" err="1" smtClean="0"/>
              <a:t>conectada</a:t>
            </a:r>
            <a:r>
              <a:rPr lang="en-US" sz="900" b="1" dirty="0" smtClean="0"/>
              <a:t> a UX24</a:t>
            </a:r>
            <a:endParaRPr lang="es-AR" sz="9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555776" y="2067694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Para </a:t>
            </a:r>
            <a:r>
              <a:rPr lang="en-US" sz="900" b="1" dirty="0" err="1" smtClean="0"/>
              <a:t>conectar</a:t>
            </a:r>
            <a:r>
              <a:rPr lang="en-US" sz="900" b="1" dirty="0" smtClean="0"/>
              <a:t> PCs </a:t>
            </a:r>
            <a:r>
              <a:rPr lang="en-US" sz="900" b="1" dirty="0" err="1" smtClean="0"/>
              <a:t>cercanas</a:t>
            </a:r>
            <a:r>
              <a:rPr lang="en-US" sz="900" b="1" dirty="0" smtClean="0"/>
              <a:t> a la UX24 se </a:t>
            </a:r>
            <a:r>
              <a:rPr lang="en-US" sz="900" b="1" dirty="0" err="1" smtClean="0"/>
              <a:t>emplea</a:t>
            </a:r>
            <a:r>
              <a:rPr lang="en-US" sz="900" b="1" dirty="0" smtClean="0"/>
              <a:t> la </a:t>
            </a:r>
            <a:r>
              <a:rPr lang="en-US" sz="900" b="1" dirty="0" err="1" smtClean="0"/>
              <a:t>salida</a:t>
            </a:r>
            <a:r>
              <a:rPr lang="en-US" sz="900" b="1" dirty="0" smtClean="0"/>
              <a:t> USB de la </a:t>
            </a:r>
            <a:r>
              <a:rPr lang="en-US" sz="900" b="1" dirty="0" err="1" smtClean="0"/>
              <a:t>consola</a:t>
            </a:r>
            <a:r>
              <a:rPr lang="en-US" sz="900" b="1" dirty="0" smtClean="0"/>
              <a:t> de  4 </a:t>
            </a:r>
            <a:r>
              <a:rPr lang="en-US" sz="900" b="1" dirty="0" err="1" smtClean="0"/>
              <a:t>canales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estéreo</a:t>
            </a:r>
            <a:r>
              <a:rPr lang="en-US" sz="900" b="1" dirty="0" smtClean="0"/>
              <a:t>.</a:t>
            </a:r>
          </a:p>
          <a:p>
            <a:endParaRPr lang="en-US" sz="900" b="1" dirty="0"/>
          </a:p>
          <a:p>
            <a:r>
              <a:rPr lang="en-US" sz="900" b="1" dirty="0" err="1" smtClean="0"/>
              <a:t>Pero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si</a:t>
            </a:r>
            <a:r>
              <a:rPr lang="en-US" sz="900" b="1" dirty="0" smtClean="0"/>
              <a:t> la PC </a:t>
            </a:r>
            <a:r>
              <a:rPr lang="en-US" sz="900" b="1" dirty="0" err="1" smtClean="0"/>
              <a:t>está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lejos</a:t>
            </a:r>
            <a:r>
              <a:rPr lang="en-US" sz="900" b="1" dirty="0" smtClean="0"/>
              <a:t> se </a:t>
            </a:r>
            <a:r>
              <a:rPr lang="en-US" sz="900" b="1" dirty="0" err="1" smtClean="0"/>
              <a:t>emplea</a:t>
            </a:r>
            <a:r>
              <a:rPr lang="en-US" sz="900" b="1" dirty="0" smtClean="0"/>
              <a:t> un Driver Dante para </a:t>
            </a:r>
            <a:r>
              <a:rPr lang="en-US" sz="900" b="1" dirty="0" err="1" smtClean="0"/>
              <a:t>crear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una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placa</a:t>
            </a:r>
            <a:r>
              <a:rPr lang="en-US" sz="900" b="1" dirty="0" smtClean="0"/>
              <a:t> de audio virtual </a:t>
            </a:r>
            <a:r>
              <a:rPr lang="en-US" sz="900" b="1" dirty="0" err="1" smtClean="0"/>
              <a:t>conectada</a:t>
            </a:r>
            <a:r>
              <a:rPr lang="en-US" sz="900" b="1" dirty="0" smtClean="0"/>
              <a:t> a la </a:t>
            </a:r>
            <a:r>
              <a:rPr lang="en-US" sz="900" b="1" dirty="0" err="1" smtClean="0"/>
              <a:t>consola</a:t>
            </a:r>
            <a:r>
              <a:rPr lang="en-US" sz="900" b="1" dirty="0" smtClean="0"/>
              <a:t> UX24</a:t>
            </a:r>
            <a:endParaRPr lang="es-AR" sz="9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187624" y="3654673"/>
            <a:ext cx="3891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/>
              <a:t>Con el software Dante Controller  </a:t>
            </a:r>
            <a:r>
              <a:rPr lang="en-US" sz="1100" b="1" dirty="0" err="1" smtClean="0"/>
              <a:t>podemos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ver</a:t>
            </a:r>
            <a:r>
              <a:rPr lang="en-US" sz="1100" b="1" dirty="0" smtClean="0"/>
              <a:t> TODA la red de </a:t>
            </a:r>
            <a:r>
              <a:rPr lang="en-US" sz="1100" b="1" dirty="0" err="1" smtClean="0"/>
              <a:t>dispositivos</a:t>
            </a:r>
            <a:r>
              <a:rPr lang="en-US" sz="1100" b="1" dirty="0" smtClean="0"/>
              <a:t> , hasta 1024 </a:t>
            </a:r>
            <a:r>
              <a:rPr lang="en-US" sz="1100" b="1" dirty="0" err="1" smtClean="0"/>
              <a:t>canales</a:t>
            </a:r>
            <a:r>
              <a:rPr lang="en-US" sz="1100" b="1" dirty="0" smtClean="0"/>
              <a:t>. De </a:t>
            </a:r>
            <a:r>
              <a:rPr lang="en-US" sz="1100" b="1" dirty="0" err="1" smtClean="0"/>
              <a:t>esta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manera</a:t>
            </a:r>
            <a:r>
              <a:rPr lang="en-US" sz="1100" b="1" dirty="0" smtClean="0"/>
              <a:t> con un simple click se </a:t>
            </a:r>
            <a:r>
              <a:rPr lang="en-US" sz="1100" b="1" dirty="0" err="1" smtClean="0"/>
              <a:t>conectan</a:t>
            </a:r>
            <a:r>
              <a:rPr lang="en-US" sz="1100" b="1" dirty="0" smtClean="0"/>
              <a:t> los </a:t>
            </a:r>
            <a:r>
              <a:rPr lang="en-US" sz="1100" b="1" dirty="0" err="1" smtClean="0"/>
              <a:t>canales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que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reciben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señal</a:t>
            </a:r>
            <a:r>
              <a:rPr lang="en-US" sz="1100" b="1" dirty="0" smtClean="0"/>
              <a:t> y los </a:t>
            </a:r>
            <a:r>
              <a:rPr lang="en-US" sz="1100" b="1" dirty="0" err="1" smtClean="0"/>
              <a:t>que</a:t>
            </a:r>
            <a:r>
              <a:rPr lang="en-US" sz="1100" b="1" dirty="0" smtClean="0"/>
              <a:t> la </a:t>
            </a:r>
            <a:r>
              <a:rPr lang="en-US" sz="1100" b="1" dirty="0" err="1" smtClean="0"/>
              <a:t>transmiten</a:t>
            </a:r>
            <a:r>
              <a:rPr lang="en-US" sz="1100" b="1" dirty="0" smtClean="0"/>
              <a:t>. </a:t>
            </a:r>
            <a:r>
              <a:rPr lang="en-US" sz="1100" b="1" dirty="0" err="1" smtClean="0"/>
              <a:t>Esta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matriz</a:t>
            </a:r>
            <a:r>
              <a:rPr lang="en-US" sz="1100" b="1" dirty="0" smtClean="0"/>
              <a:t> es la forma </a:t>
            </a:r>
            <a:r>
              <a:rPr lang="en-US" sz="1100" b="1" dirty="0" err="1" smtClean="0"/>
              <a:t>más</a:t>
            </a:r>
            <a:r>
              <a:rPr lang="en-US" sz="1100" b="1" dirty="0" smtClean="0"/>
              <a:t> flexible de </a:t>
            </a:r>
            <a:r>
              <a:rPr lang="en-US" sz="1100" b="1" dirty="0" err="1" smtClean="0"/>
              <a:t>manejar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una</a:t>
            </a:r>
            <a:r>
              <a:rPr lang="en-US" sz="1100" b="1" dirty="0" smtClean="0"/>
              <a:t> radio </a:t>
            </a:r>
            <a:r>
              <a:rPr lang="en-US" sz="1100" b="1" dirty="0" err="1" smtClean="0"/>
              <a:t>moderna</a:t>
            </a:r>
            <a:r>
              <a:rPr lang="en-US" sz="1100" b="1" dirty="0" smtClean="0"/>
              <a:t>  </a:t>
            </a:r>
            <a:r>
              <a:rPr lang="en-US" sz="1100" b="1" dirty="0" err="1" smtClean="0"/>
              <a:t>reemplazando</a:t>
            </a:r>
            <a:r>
              <a:rPr lang="en-US" sz="1100" b="1" dirty="0" smtClean="0"/>
              <a:t> los </a:t>
            </a:r>
            <a:r>
              <a:rPr lang="en-US" sz="1100" b="1" dirty="0" err="1" smtClean="0"/>
              <a:t>antiguos</a:t>
            </a:r>
            <a:r>
              <a:rPr lang="en-US" sz="1100" b="1" dirty="0" smtClean="0"/>
              <a:t>  </a:t>
            </a:r>
            <a:r>
              <a:rPr lang="en-US" sz="1100" b="1" i="1" dirty="0"/>
              <a:t>p</a:t>
            </a:r>
            <a:r>
              <a:rPr lang="en-US" sz="1100" b="1" i="1" dirty="0" smtClean="0"/>
              <a:t>atch panel</a:t>
            </a:r>
            <a:endParaRPr lang="es-AR" sz="1100" b="1" i="1" dirty="0"/>
          </a:p>
        </p:txBody>
      </p:sp>
    </p:spTree>
    <p:extLst>
      <p:ext uri="{BB962C8B-B14F-4D97-AF65-F5344CB8AC3E}">
        <p14:creationId xmlns:p14="http://schemas.microsoft.com/office/powerpoint/2010/main" val="316770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954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Consola</a:t>
            </a:r>
            <a:r>
              <a:rPr lang="en-US" dirty="0"/>
              <a:t> UNIDEX </a:t>
            </a:r>
            <a:r>
              <a:rPr lang="en-US" dirty="0" smtClean="0"/>
              <a:t>UX24</a:t>
            </a:r>
            <a:br>
              <a:rPr lang="en-US" dirty="0" smtClean="0"/>
            </a:br>
            <a:r>
              <a:rPr lang="en-US" sz="1600" b="1" dirty="0" smtClean="0"/>
              <a:t>EL NUEVO UNIVERSO TECNOLÓGICO PARA SU RADIO</a:t>
            </a: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26</a:t>
            </a:fld>
            <a:endParaRPr lang="es-AR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514" y="865987"/>
            <a:ext cx="2640314" cy="182511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83518"/>
            <a:ext cx="2238896" cy="115527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06" y="1778545"/>
            <a:ext cx="1737555" cy="116416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383" y="3114906"/>
            <a:ext cx="1587500" cy="11303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04" y="3464260"/>
            <a:ext cx="2175460" cy="135125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35846"/>
            <a:ext cx="2693373" cy="1379666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744453"/>
            <a:ext cx="1108685" cy="1232346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18962"/>
            <a:ext cx="2144490" cy="1006067"/>
          </a:xfrm>
          <a:prstGeom prst="rect">
            <a:avLst/>
          </a:prstGeom>
        </p:spPr>
      </p:pic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2954481447"/>
              </p:ext>
            </p:extLst>
          </p:nvPr>
        </p:nvGraphicFramePr>
        <p:xfrm>
          <a:off x="4499992" y="771550"/>
          <a:ext cx="1229512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19186232"/>
              </p:ext>
            </p:extLst>
          </p:nvPr>
        </p:nvGraphicFramePr>
        <p:xfrm>
          <a:off x="863843" y="123478"/>
          <a:ext cx="1180693" cy="2135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cxnSp>
        <p:nvCxnSpPr>
          <p:cNvPr id="18" name="17 Conector recto de flecha"/>
          <p:cNvCxnSpPr/>
          <p:nvPr/>
        </p:nvCxnSpPr>
        <p:spPr>
          <a:xfrm>
            <a:off x="733853" y="1203598"/>
            <a:ext cx="0" cy="504056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arrow"/>
          </a:ln>
          <a:effectLst>
            <a:glow rad="101600">
              <a:schemeClr val="tx1">
                <a:lumMod val="95000"/>
                <a:alpha val="6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1043608" y="2960204"/>
            <a:ext cx="0" cy="504056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arrow"/>
          </a:ln>
          <a:effectLst>
            <a:glow rad="101600">
              <a:schemeClr val="tx1">
                <a:lumMod val="95000"/>
                <a:alpha val="6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1454190" y="2931790"/>
            <a:ext cx="0" cy="504056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arrow"/>
          </a:ln>
          <a:effectLst>
            <a:glow rad="101600">
              <a:schemeClr val="tx1">
                <a:lumMod val="95000"/>
                <a:alpha val="6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endCxn id="11" idx="1"/>
          </p:cNvCxnSpPr>
          <p:nvPr/>
        </p:nvCxnSpPr>
        <p:spPr>
          <a:xfrm flipH="1">
            <a:off x="2972604" y="2691104"/>
            <a:ext cx="4279" cy="14487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01600">
              <a:schemeClr val="tx1">
                <a:lumMod val="95000"/>
                <a:alpha val="6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5516838" y="3114906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01600">
              <a:schemeClr val="tx1">
                <a:lumMod val="95000"/>
                <a:alpha val="6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6084168" y="2862878"/>
            <a:ext cx="48643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01600">
              <a:schemeClr val="tx1">
                <a:lumMod val="95000"/>
                <a:alpha val="6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6952945" y="3306314"/>
            <a:ext cx="48643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01600">
              <a:schemeClr val="tx1">
                <a:lumMod val="95000"/>
                <a:alpha val="6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6086739" y="1512259"/>
            <a:ext cx="48643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01600">
              <a:schemeClr val="tx1">
                <a:lumMod val="95000"/>
                <a:alpha val="6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1187624" y="1249009"/>
            <a:ext cx="721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16 x 16 </a:t>
            </a:r>
            <a:endParaRPr lang="es-AR" sz="900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4644008" y="1291732"/>
            <a:ext cx="9859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28 in x 32out</a:t>
            </a:r>
            <a:endParaRPr lang="es-AR" sz="900" b="1" dirty="0"/>
          </a:p>
        </p:txBody>
      </p:sp>
      <p:sp>
        <p:nvSpPr>
          <p:cNvPr id="32" name="31 CuadroTexto"/>
          <p:cNvSpPr txBox="1"/>
          <p:nvPr/>
        </p:nvSpPr>
        <p:spPr>
          <a:xfrm>
            <a:off x="107504" y="2968744"/>
            <a:ext cx="7920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Discovery</a:t>
            </a:r>
            <a:endParaRPr lang="es-AR" sz="9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07504" y="4801953"/>
            <a:ext cx="269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 smtClean="0"/>
              <a:t>Estudios</a:t>
            </a:r>
            <a:r>
              <a:rPr lang="en-US" sz="900" b="1" dirty="0" smtClean="0"/>
              <a:t> y </a:t>
            </a:r>
            <a:r>
              <a:rPr lang="en-US" sz="900" b="1" dirty="0" err="1" smtClean="0"/>
              <a:t>auditorios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remotos</a:t>
            </a:r>
            <a:r>
              <a:rPr lang="en-US" sz="900" b="1" dirty="0" smtClean="0"/>
              <a:t>. </a:t>
            </a:r>
            <a:r>
              <a:rPr lang="en-US" sz="900" b="1" dirty="0" err="1" smtClean="0"/>
              <a:t>Conexión</a:t>
            </a:r>
            <a:r>
              <a:rPr lang="en-US" sz="900" b="1" dirty="0" smtClean="0"/>
              <a:t> con </a:t>
            </a:r>
            <a:r>
              <a:rPr lang="en-US" sz="900" b="1" dirty="0" err="1" smtClean="0"/>
              <a:t>otros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equipos</a:t>
            </a:r>
            <a:r>
              <a:rPr lang="en-US" sz="900" b="1" dirty="0" smtClean="0"/>
              <a:t> DANTE compatibles</a:t>
            </a:r>
            <a:endParaRPr lang="es-AR" sz="900" b="1" dirty="0"/>
          </a:p>
        </p:txBody>
      </p:sp>
      <p:sp>
        <p:nvSpPr>
          <p:cNvPr id="34" name="33 CuadroTexto"/>
          <p:cNvSpPr txBox="1"/>
          <p:nvPr/>
        </p:nvSpPr>
        <p:spPr>
          <a:xfrm>
            <a:off x="3229671" y="4815512"/>
            <a:ext cx="220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 smtClean="0"/>
              <a:t>Salida</a:t>
            </a:r>
            <a:r>
              <a:rPr lang="en-US" sz="900" b="1" dirty="0" smtClean="0"/>
              <a:t> RTP-AoIP para </a:t>
            </a:r>
            <a:r>
              <a:rPr lang="en-US" sz="900" b="1" dirty="0" err="1" smtClean="0"/>
              <a:t>conectarse</a:t>
            </a:r>
            <a:r>
              <a:rPr lang="en-US" sz="900" b="1" dirty="0" smtClean="0"/>
              <a:t> con planta </a:t>
            </a:r>
            <a:r>
              <a:rPr lang="en-US" sz="900" b="1" dirty="0" err="1" smtClean="0"/>
              <a:t>transmisora</a:t>
            </a:r>
            <a:endParaRPr lang="es-AR" sz="900" b="1" dirty="0"/>
          </a:p>
        </p:txBody>
      </p:sp>
      <p:sp>
        <p:nvSpPr>
          <p:cNvPr id="35" name="34 CuadroTexto"/>
          <p:cNvSpPr txBox="1"/>
          <p:nvPr/>
        </p:nvSpPr>
        <p:spPr>
          <a:xfrm>
            <a:off x="5201083" y="4625029"/>
            <a:ext cx="214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 smtClean="0"/>
              <a:t>Micrófonos</a:t>
            </a:r>
            <a:r>
              <a:rPr lang="en-US" sz="900" b="1" dirty="0" smtClean="0"/>
              <a:t> de </a:t>
            </a:r>
            <a:r>
              <a:rPr lang="en-US" sz="900" b="1" dirty="0" err="1" smtClean="0"/>
              <a:t>estudio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conectados</a:t>
            </a:r>
            <a:endParaRPr lang="en-US" sz="900" b="1" dirty="0" smtClean="0"/>
          </a:p>
          <a:p>
            <a:r>
              <a:rPr lang="en-US" sz="900" b="1" dirty="0" err="1" smtClean="0"/>
              <a:t>Por</a:t>
            </a:r>
            <a:r>
              <a:rPr lang="en-US" sz="900" b="1" dirty="0" smtClean="0"/>
              <a:t> cables STP Cat5</a:t>
            </a:r>
            <a:endParaRPr lang="es-AR" sz="900" b="1" dirty="0"/>
          </a:p>
        </p:txBody>
      </p:sp>
      <p:sp>
        <p:nvSpPr>
          <p:cNvPr id="36" name="35 CuadroTexto"/>
          <p:cNvSpPr txBox="1"/>
          <p:nvPr/>
        </p:nvSpPr>
        <p:spPr>
          <a:xfrm>
            <a:off x="7439383" y="4245206"/>
            <a:ext cx="158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 smtClean="0"/>
              <a:t>Adaptadores</a:t>
            </a:r>
            <a:r>
              <a:rPr lang="en-US" sz="900" b="1" dirty="0" smtClean="0"/>
              <a:t> para </a:t>
            </a:r>
            <a:r>
              <a:rPr lang="en-US" sz="900" b="1" dirty="0" err="1" smtClean="0"/>
              <a:t>líneas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telefónicas</a:t>
            </a:r>
            <a:r>
              <a:rPr lang="en-US" sz="900" b="1" dirty="0" smtClean="0"/>
              <a:t>, </a:t>
            </a:r>
            <a:r>
              <a:rPr lang="en-US" sz="900" b="1" dirty="0" err="1" smtClean="0"/>
              <a:t>celulares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por</a:t>
            </a:r>
            <a:r>
              <a:rPr lang="en-US" sz="900" b="1" dirty="0" smtClean="0"/>
              <a:t> Bluetooth, VoIP y </a:t>
            </a:r>
            <a:r>
              <a:rPr lang="en-US" sz="900" b="1" dirty="0" err="1" smtClean="0"/>
              <a:t>futuras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tecnologías</a:t>
            </a:r>
            <a:endParaRPr lang="es-AR" sz="900" b="1" dirty="0"/>
          </a:p>
        </p:txBody>
      </p:sp>
      <p:sp>
        <p:nvSpPr>
          <p:cNvPr id="37" name="36 CuadroTexto"/>
          <p:cNvSpPr txBox="1"/>
          <p:nvPr/>
        </p:nvSpPr>
        <p:spPr>
          <a:xfrm>
            <a:off x="8162004" y="1768415"/>
            <a:ext cx="998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Con </a:t>
            </a:r>
            <a:r>
              <a:rPr lang="en-US" sz="900" b="1" dirty="0" err="1" smtClean="0"/>
              <a:t>una</a:t>
            </a:r>
            <a:r>
              <a:rPr lang="en-US" sz="900" b="1" dirty="0" smtClean="0"/>
              <a:t> PC touchscreen </a:t>
            </a:r>
            <a:r>
              <a:rPr lang="en-US" sz="900" b="1" dirty="0" err="1" smtClean="0"/>
              <a:t>puede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manejar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música</a:t>
            </a:r>
            <a:r>
              <a:rPr lang="en-US" sz="900" b="1" dirty="0" smtClean="0"/>
              <a:t>, </a:t>
            </a:r>
            <a:r>
              <a:rPr lang="en-US" sz="900" b="1" dirty="0" err="1" smtClean="0"/>
              <a:t>efectos</a:t>
            </a:r>
            <a:r>
              <a:rPr lang="en-US" sz="900" b="1" dirty="0" smtClean="0"/>
              <a:t> y </a:t>
            </a:r>
            <a:r>
              <a:rPr lang="en-US" sz="900" b="1" dirty="0" err="1" smtClean="0"/>
              <a:t>toda</a:t>
            </a:r>
            <a:r>
              <a:rPr lang="en-US" sz="900" b="1" dirty="0" smtClean="0"/>
              <a:t> la </a:t>
            </a:r>
            <a:r>
              <a:rPr lang="en-US" sz="900" b="1" dirty="0" err="1" smtClean="0"/>
              <a:t>consola</a:t>
            </a:r>
            <a:r>
              <a:rPr lang="en-US" sz="900" b="1" dirty="0" smtClean="0"/>
              <a:t> UX24</a:t>
            </a:r>
            <a:endParaRPr lang="es-AR" sz="900" b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6005031" y="393680"/>
            <a:ext cx="10801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Con </a:t>
            </a:r>
            <a:r>
              <a:rPr lang="en-US" sz="900" b="1" dirty="0" err="1" smtClean="0"/>
              <a:t>una</a:t>
            </a:r>
            <a:r>
              <a:rPr lang="en-US" sz="900" b="1" dirty="0" smtClean="0"/>
              <a:t> sola UX24 </a:t>
            </a:r>
            <a:r>
              <a:rPr lang="en-US" sz="900" b="1" dirty="0" err="1" smtClean="0"/>
              <a:t>puede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manejar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varios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estudios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remotos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por</a:t>
            </a:r>
            <a:r>
              <a:rPr lang="en-US" sz="900" b="1" dirty="0" smtClean="0"/>
              <a:t> IP</a:t>
            </a:r>
          </a:p>
          <a:p>
            <a:r>
              <a:rPr lang="en-US" sz="900" b="1" dirty="0"/>
              <a:t>c</a:t>
            </a:r>
            <a:r>
              <a:rPr lang="en-US" sz="900" b="1" dirty="0" smtClean="0"/>
              <a:t>on PC </a:t>
            </a:r>
            <a:r>
              <a:rPr lang="en-US" sz="900" b="1" dirty="0" err="1" smtClean="0"/>
              <a:t>normales</a:t>
            </a:r>
            <a:endParaRPr lang="es-AR" sz="900" b="1" dirty="0"/>
          </a:p>
        </p:txBody>
      </p:sp>
      <p:sp>
        <p:nvSpPr>
          <p:cNvPr id="39" name="38 CuadroTexto"/>
          <p:cNvSpPr txBox="1"/>
          <p:nvPr/>
        </p:nvSpPr>
        <p:spPr>
          <a:xfrm>
            <a:off x="4549828" y="1512259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16</a:t>
            </a:r>
            <a:r>
              <a:rPr lang="en-US" sz="1200" b="1" dirty="0" smtClean="0"/>
              <a:t> </a:t>
            </a:r>
            <a:r>
              <a:rPr lang="en-US" sz="1000" b="1" dirty="0" err="1" smtClean="0"/>
              <a:t>canales</a:t>
            </a:r>
            <a:endParaRPr lang="en-US" sz="1000" b="1" dirty="0" smtClean="0"/>
          </a:p>
          <a:p>
            <a:r>
              <a:rPr lang="en-US" sz="1000" b="1" dirty="0" err="1" smtClean="0"/>
              <a:t>Autónomos</a:t>
            </a:r>
            <a:endParaRPr lang="en-US" sz="1000" b="1" dirty="0" smtClean="0"/>
          </a:p>
          <a:p>
            <a:r>
              <a:rPr lang="en-US" sz="900" b="1" dirty="0" smtClean="0"/>
              <a:t/>
            </a:r>
            <a:br>
              <a:rPr lang="en-US" sz="900" b="1" dirty="0" smtClean="0"/>
            </a:br>
            <a:r>
              <a:rPr lang="en-US" sz="800" b="1" dirty="0" smtClean="0"/>
              <a:t>Convertibles a </a:t>
            </a:r>
            <a:r>
              <a:rPr lang="en-US" sz="1200" b="1" dirty="0" smtClean="0"/>
              <a:t>24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si</a:t>
            </a:r>
            <a:r>
              <a:rPr lang="en-US" sz="800" b="1" dirty="0" smtClean="0"/>
              <a:t> no se </a:t>
            </a:r>
            <a:r>
              <a:rPr lang="en-US" sz="800" b="1" dirty="0" err="1" smtClean="0"/>
              <a:t>usa</a:t>
            </a:r>
            <a:r>
              <a:rPr lang="en-US" sz="800" b="1" dirty="0" smtClean="0"/>
              <a:t> la red DANTE</a:t>
            </a:r>
            <a:endParaRPr lang="es-AR" sz="800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1043608" y="1377178"/>
            <a:ext cx="937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b="1" dirty="0" smtClean="0"/>
              <a:t> </a:t>
            </a:r>
            <a:r>
              <a:rPr lang="en-US" sz="1000" b="1" dirty="0" err="1" smtClean="0"/>
              <a:t>canales</a:t>
            </a:r>
            <a:r>
              <a:rPr lang="en-US" sz="1000" b="1" dirty="0" smtClean="0"/>
              <a:t> Dante</a:t>
            </a:r>
            <a:endParaRPr lang="es-AR" sz="1000" b="1" dirty="0"/>
          </a:p>
        </p:txBody>
      </p:sp>
      <p:sp>
        <p:nvSpPr>
          <p:cNvPr id="41" name="40 CuadroTexto"/>
          <p:cNvSpPr txBox="1"/>
          <p:nvPr/>
        </p:nvSpPr>
        <p:spPr>
          <a:xfrm>
            <a:off x="2108508" y="274578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err="1" smtClean="0"/>
              <a:t>Salida</a:t>
            </a:r>
            <a:r>
              <a:rPr lang="en-US" sz="800" b="1" dirty="0" smtClean="0"/>
              <a:t> de Stream AoIP</a:t>
            </a:r>
            <a:endParaRPr lang="es-AR" sz="800" b="1" dirty="0"/>
          </a:p>
        </p:txBody>
      </p:sp>
      <p:cxnSp>
        <p:nvCxnSpPr>
          <p:cNvPr id="42" name="41 Conector recto de flecha"/>
          <p:cNvCxnSpPr/>
          <p:nvPr/>
        </p:nvCxnSpPr>
        <p:spPr>
          <a:xfrm flipH="1">
            <a:off x="3352144" y="2691104"/>
            <a:ext cx="1" cy="6152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01600">
              <a:schemeClr val="tx1">
                <a:lumMod val="95000"/>
                <a:alpha val="6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3385904" y="2720584"/>
            <a:ext cx="1163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 smtClean="0"/>
              <a:t>Salida</a:t>
            </a:r>
            <a:r>
              <a:rPr lang="en-US" sz="800" b="1" dirty="0" smtClean="0"/>
              <a:t> de streaming </a:t>
            </a:r>
            <a:r>
              <a:rPr lang="en-US" sz="800" b="1" dirty="0" err="1" smtClean="0"/>
              <a:t>Icecast</a:t>
            </a:r>
            <a:r>
              <a:rPr lang="en-US" sz="800" b="1" dirty="0" smtClean="0"/>
              <a:t> /</a:t>
            </a:r>
            <a:r>
              <a:rPr lang="en-US" sz="800" b="1" dirty="0" err="1" smtClean="0"/>
              <a:t>Shoutcast</a:t>
            </a:r>
            <a:endParaRPr lang="es-AR" sz="800" b="1" dirty="0"/>
          </a:p>
        </p:txBody>
      </p:sp>
    </p:spTree>
    <p:extLst>
      <p:ext uri="{BB962C8B-B14F-4D97-AF65-F5344CB8AC3E}">
        <p14:creationId xmlns:p14="http://schemas.microsoft.com/office/powerpoint/2010/main" val="247376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La </a:t>
            </a:r>
            <a:r>
              <a:rPr lang="en-US" sz="2400" b="1" dirty="0" err="1" smtClean="0"/>
              <a:t>consola</a:t>
            </a:r>
            <a:r>
              <a:rPr lang="en-US" sz="2400" b="1" dirty="0" smtClean="0"/>
              <a:t> UX24 </a:t>
            </a:r>
            <a:r>
              <a:rPr lang="en-US" sz="2400" b="1" dirty="0" err="1" smtClean="0"/>
              <a:t>puede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ampliarse</a:t>
            </a:r>
            <a:r>
              <a:rPr lang="en-US" sz="2400" b="1" dirty="0" smtClean="0"/>
              <a:t> en </a:t>
            </a:r>
            <a:r>
              <a:rPr lang="en-US" sz="2400" b="1" dirty="0" err="1" smtClean="0"/>
              <a:t>minutos</a:t>
            </a:r>
            <a:endParaRPr lang="es-AR" sz="2400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27</a:t>
            </a:fld>
            <a:endParaRPr lang="es-AR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987574"/>
            <a:ext cx="6667500" cy="334327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971600" y="4443958"/>
            <a:ext cx="7056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Los 24 </a:t>
            </a:r>
            <a:r>
              <a:rPr lang="en-US" sz="1000" b="1" dirty="0" err="1" smtClean="0"/>
              <a:t>canales</a:t>
            </a:r>
            <a:r>
              <a:rPr lang="en-US" sz="1000" b="1" dirty="0" smtClean="0"/>
              <a:t> se </a:t>
            </a:r>
            <a:r>
              <a:rPr lang="en-US" sz="1000" b="1" dirty="0" err="1" smtClean="0"/>
              <a:t>manejan</a:t>
            </a:r>
            <a:r>
              <a:rPr lang="en-US" sz="1000" b="1" dirty="0" smtClean="0"/>
              <a:t> con 12 </a:t>
            </a:r>
            <a:r>
              <a:rPr lang="en-US" sz="1000" b="1" dirty="0" err="1" smtClean="0"/>
              <a:t>atenuadores</a:t>
            </a:r>
            <a:r>
              <a:rPr lang="en-US" sz="1000" b="1" dirty="0" smtClean="0"/>
              <a:t> en la </a:t>
            </a:r>
            <a:r>
              <a:rPr lang="en-US" sz="1000" b="1" dirty="0" err="1" smtClean="0"/>
              <a:t>consola</a:t>
            </a:r>
            <a:r>
              <a:rPr lang="en-US" sz="1000" b="1" dirty="0" smtClean="0"/>
              <a:t> y 12 </a:t>
            </a:r>
            <a:r>
              <a:rPr lang="en-US" sz="1000" b="1" dirty="0" err="1" smtClean="0"/>
              <a:t>atenuadores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virtuales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desde</a:t>
            </a:r>
            <a:r>
              <a:rPr lang="en-US" sz="1000" b="1" dirty="0" smtClean="0"/>
              <a:t> la </a:t>
            </a:r>
            <a:r>
              <a:rPr lang="en-US" sz="1000" b="1" dirty="0" err="1" smtClean="0"/>
              <a:t>pantalla</a:t>
            </a:r>
            <a:r>
              <a:rPr lang="en-US" sz="1000" b="1" dirty="0" smtClean="0"/>
              <a:t> touchscreen o en forma </a:t>
            </a:r>
            <a:r>
              <a:rPr lang="en-US" sz="1000" b="1" dirty="0" err="1" smtClean="0"/>
              <a:t>remota</a:t>
            </a:r>
            <a:r>
              <a:rPr lang="en-US" sz="1000" b="1" dirty="0"/>
              <a:t> </a:t>
            </a:r>
            <a:r>
              <a:rPr lang="en-US" sz="1000" b="1" dirty="0" err="1" smtClean="0"/>
              <a:t>desde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las</a:t>
            </a:r>
            <a:r>
              <a:rPr lang="en-US" sz="1000" b="1" dirty="0" smtClean="0"/>
              <a:t> PC’s de los </a:t>
            </a:r>
            <a:r>
              <a:rPr lang="en-US" sz="1000" b="1" dirty="0" err="1" smtClean="0"/>
              <a:t>estudios</a:t>
            </a:r>
            <a:r>
              <a:rPr lang="en-US" sz="1000" b="1" dirty="0" smtClean="0"/>
              <a:t>. </a:t>
            </a:r>
            <a:r>
              <a:rPr lang="en-US" sz="1000" b="1" dirty="0" err="1" smtClean="0"/>
              <a:t>Pero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si</a:t>
            </a:r>
            <a:r>
              <a:rPr lang="en-US" sz="1000" b="1" dirty="0" smtClean="0"/>
              <a:t> se </a:t>
            </a:r>
            <a:r>
              <a:rPr lang="en-US" sz="1000" b="1" dirty="0" err="1" smtClean="0"/>
              <a:t>desea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también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pueden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agregrse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atenuadores</a:t>
            </a:r>
            <a:r>
              <a:rPr lang="en-US" sz="1000" b="1" dirty="0" smtClean="0"/>
              <a:t> en </a:t>
            </a:r>
            <a:r>
              <a:rPr lang="en-US" sz="1000" b="1" dirty="0" err="1" smtClean="0"/>
              <a:t>cualquier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momento</a:t>
            </a:r>
            <a:r>
              <a:rPr lang="en-US" sz="1000" b="1" dirty="0" smtClean="0"/>
              <a:t> y en </a:t>
            </a:r>
            <a:r>
              <a:rPr lang="en-US" sz="1000" b="1" dirty="0" err="1" smtClean="0"/>
              <a:t>pocos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minutos</a:t>
            </a:r>
            <a:endParaRPr lang="es-AR" sz="1000" b="1" dirty="0"/>
          </a:p>
        </p:txBody>
      </p:sp>
    </p:spTree>
    <p:extLst>
      <p:ext uri="{BB962C8B-B14F-4D97-AF65-F5344CB8AC3E}">
        <p14:creationId xmlns:p14="http://schemas.microsoft.com/office/powerpoint/2010/main" val="214868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747523">
            <a:off x="586143" y="1439911"/>
            <a:ext cx="8062912" cy="1102519"/>
          </a:xfrm>
        </p:spPr>
        <p:txBody>
          <a:bodyPr/>
          <a:lstStyle/>
          <a:p>
            <a:r>
              <a:rPr lang="en-US" dirty="0" err="1" smtClean="0"/>
              <a:t>Procesadores</a:t>
            </a:r>
            <a:r>
              <a:rPr lang="en-US" dirty="0" smtClean="0"/>
              <a:t> de Audio IP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2715766"/>
            <a:ext cx="8062912" cy="131445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La </a:t>
            </a:r>
            <a:r>
              <a:rPr lang="en-US" sz="2400" b="1" dirty="0" err="1" smtClean="0"/>
              <a:t>nueva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tecnología</a:t>
            </a:r>
            <a:r>
              <a:rPr lang="en-US" sz="2400" b="1" dirty="0" smtClean="0"/>
              <a:t> de los </a:t>
            </a:r>
          </a:p>
          <a:p>
            <a:pPr algn="l"/>
            <a:r>
              <a:rPr lang="en-US" sz="2400" b="1" dirty="0" err="1" smtClean="0"/>
              <a:t>procesadores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digitales</a:t>
            </a:r>
            <a:r>
              <a:rPr lang="en-US" sz="2400" b="1" dirty="0" smtClean="0"/>
              <a:t> Solidyne 542</a:t>
            </a:r>
          </a:p>
          <a:p>
            <a:pPr algn="l"/>
            <a:r>
              <a:rPr lang="es-AR" sz="2400" b="1" i="1" dirty="0" err="1" smtClean="0"/>
              <a:t>Self</a:t>
            </a:r>
            <a:r>
              <a:rPr lang="es-AR" sz="2400" b="1" i="1" dirty="0" smtClean="0"/>
              <a:t> </a:t>
            </a:r>
            <a:r>
              <a:rPr lang="es-AR" sz="2400" b="1" i="1" dirty="0" err="1" smtClean="0"/>
              <a:t>Aligned</a:t>
            </a:r>
            <a:r>
              <a:rPr lang="es-AR" sz="2400" b="1" i="1" dirty="0" smtClean="0"/>
              <a:t> </a:t>
            </a:r>
            <a:r>
              <a:rPr lang="es-AR" sz="2400" b="1" dirty="0" smtClean="0"/>
              <a:t>también se maneja por IP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36631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-63455"/>
            <a:ext cx="8229600" cy="1049274"/>
          </a:xfrm>
        </p:spPr>
        <p:txBody>
          <a:bodyPr>
            <a:normAutofit/>
          </a:bodyPr>
          <a:lstStyle/>
          <a:p>
            <a:r>
              <a:rPr lang="es-AR" sz="2800" b="1" dirty="0" smtClean="0"/>
              <a:t>Nuevas tecnologías en procesadores de audio digitales</a:t>
            </a:r>
            <a:endParaRPr lang="es-AR" sz="2800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29</a:t>
            </a:fld>
            <a:endParaRPr lang="es-AR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7574"/>
            <a:ext cx="5328592" cy="288366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23878"/>
            <a:ext cx="2785833" cy="67556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01" y="1023499"/>
            <a:ext cx="401679" cy="1641347"/>
          </a:xfrm>
          <a:prstGeom prst="rect">
            <a:avLst/>
          </a:prstGeom>
        </p:spPr>
      </p:pic>
      <p:cxnSp>
        <p:nvCxnSpPr>
          <p:cNvPr id="10" name="9 Conector recto de flecha"/>
          <p:cNvCxnSpPr/>
          <p:nvPr/>
        </p:nvCxnSpPr>
        <p:spPr>
          <a:xfrm flipH="1">
            <a:off x="4788024" y="1275606"/>
            <a:ext cx="875516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084168" y="648909"/>
            <a:ext cx="305983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El Solidyne 542 de cinco bandas  es el único procesador del mundo que emplea la tecnología</a:t>
            </a:r>
          </a:p>
          <a:p>
            <a:r>
              <a:rPr lang="es-AR" sz="1400" b="1" i="1" dirty="0" err="1" smtClean="0">
                <a:solidFill>
                  <a:srgbClr val="FFC000"/>
                </a:solidFill>
              </a:rPr>
              <a:t>Self</a:t>
            </a:r>
            <a:r>
              <a:rPr lang="es-AR" sz="1400" b="1" i="1" dirty="0" smtClean="0">
                <a:solidFill>
                  <a:srgbClr val="FFC000"/>
                </a:solidFill>
              </a:rPr>
              <a:t> </a:t>
            </a:r>
            <a:r>
              <a:rPr lang="es-AR" sz="1400" b="1" i="1" dirty="0" err="1" smtClean="0">
                <a:solidFill>
                  <a:srgbClr val="FFC000"/>
                </a:solidFill>
              </a:rPr>
              <a:t>Aligned</a:t>
            </a:r>
            <a:r>
              <a:rPr lang="es-AR" sz="1400" b="1" i="1" dirty="0" smtClean="0">
                <a:solidFill>
                  <a:srgbClr val="FFC000"/>
                </a:solidFill>
              </a:rPr>
              <a:t>  </a:t>
            </a:r>
            <a:r>
              <a:rPr lang="es-AR" sz="1400" dirty="0" smtClean="0"/>
              <a:t>(Auto Ajustable)  Pues tiene un analizador digital DSP de la señal de FM conectado a una antena. </a:t>
            </a:r>
          </a:p>
          <a:p>
            <a:endParaRPr lang="es-AR" sz="1400" dirty="0" smtClean="0"/>
          </a:p>
          <a:p>
            <a:endParaRPr lang="es-AR" sz="1400" dirty="0" smtClean="0"/>
          </a:p>
          <a:p>
            <a:endParaRPr lang="es-AR" sz="1400" dirty="0" smtClean="0"/>
          </a:p>
          <a:p>
            <a:endParaRPr lang="es-AR" sz="1400" dirty="0" smtClean="0"/>
          </a:p>
          <a:p>
            <a:endParaRPr lang="es-AR" sz="1400" dirty="0" smtClean="0"/>
          </a:p>
          <a:p>
            <a:r>
              <a:rPr lang="es-AR" sz="1400" dirty="0" smtClean="0"/>
              <a:t>La antena recibe la señal de FM y analiza matemáticamente los  datos generando páginas HTML  para ajustar remotamente  la modulación, tono piloto, separación de canales, </a:t>
            </a:r>
            <a:r>
              <a:rPr lang="es-AR" sz="1400" dirty="0" err="1" smtClean="0"/>
              <a:t>etc</a:t>
            </a:r>
            <a:endParaRPr lang="es-AR" sz="1400" dirty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30" y="2499742"/>
            <a:ext cx="1363216" cy="8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2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55526"/>
            <a:ext cx="8229600" cy="1049274"/>
          </a:xfrm>
        </p:spPr>
        <p:txBody>
          <a:bodyPr>
            <a:normAutofit fontScale="90000"/>
          </a:bodyPr>
          <a:lstStyle/>
          <a:p>
            <a:r>
              <a:rPr lang="en-US" sz="3100" dirty="0" err="1" smtClean="0"/>
              <a:t>Pues</a:t>
            </a:r>
            <a:r>
              <a:rPr lang="en-US" sz="3100" dirty="0" smtClean="0"/>
              <a:t> el 27 de </a:t>
            </a:r>
            <a:r>
              <a:rPr lang="en-US" sz="3100" dirty="0" err="1" smtClean="0"/>
              <a:t>junio</a:t>
            </a:r>
            <a:r>
              <a:rPr lang="en-US" sz="3100" dirty="0" smtClean="0"/>
              <a:t> de 1989 es </a:t>
            </a:r>
            <a:r>
              <a:rPr lang="en-US" sz="3100" dirty="0" err="1" smtClean="0"/>
              <a:t>presentado</a:t>
            </a:r>
            <a:r>
              <a:rPr lang="en-US" sz="3100" dirty="0" smtClean="0"/>
              <a:t> </a:t>
            </a:r>
            <a:r>
              <a:rPr lang="en-US" sz="3100" dirty="0" err="1" smtClean="0"/>
              <a:t>mundialmente</a:t>
            </a:r>
            <a:r>
              <a:rPr lang="en-US" sz="3100" dirty="0" smtClean="0"/>
              <a:t> el </a:t>
            </a:r>
            <a:r>
              <a:rPr lang="en-US" sz="3100" dirty="0" err="1" smtClean="0"/>
              <a:t>sistema</a:t>
            </a:r>
            <a:r>
              <a:rPr lang="en-US" sz="3100" dirty="0" smtClean="0"/>
              <a:t> Audicom</a:t>
            </a:r>
            <a:r>
              <a:rPr lang="en-US" sz="2200" dirty="0" smtClean="0"/>
              <a:t>® </a:t>
            </a:r>
            <a:r>
              <a:rPr lang="en-US" sz="3100" dirty="0" smtClean="0"/>
              <a:t>en la </a:t>
            </a:r>
            <a:r>
              <a:rPr lang="en-US" sz="3100" dirty="0" err="1" smtClean="0"/>
              <a:t>Secretaría</a:t>
            </a:r>
            <a:r>
              <a:rPr lang="en-US" sz="3100" dirty="0" smtClean="0"/>
              <a:t> de </a:t>
            </a:r>
            <a:r>
              <a:rPr lang="en-US" sz="3100" dirty="0" err="1" smtClean="0"/>
              <a:t>Comunicaciones</a:t>
            </a:r>
            <a:r>
              <a:rPr lang="en-US" sz="3100" dirty="0" smtClean="0"/>
              <a:t> de Argentina </a:t>
            </a:r>
            <a:endParaRPr lang="es-AR" sz="31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16226"/>
            <a:ext cx="3743433" cy="2631787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508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1470"/>
            <a:ext cx="8229600" cy="7663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Procesadores</a:t>
            </a:r>
            <a:r>
              <a:rPr lang="en-US" dirty="0" smtClean="0"/>
              <a:t> </a:t>
            </a:r>
            <a:r>
              <a:rPr lang="en-US" i="1" dirty="0" smtClean="0"/>
              <a:t>Self Aligned</a:t>
            </a:r>
            <a:endParaRPr lang="es-AR" i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30</a:t>
            </a:fld>
            <a:endParaRPr lang="es-AR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1550"/>
            <a:ext cx="3582585" cy="4029632"/>
          </a:xfrm>
          <a:prstGeom prst="rect">
            <a:avLst/>
          </a:prstGeom>
        </p:spPr>
      </p:pic>
      <p:sp>
        <p:nvSpPr>
          <p:cNvPr id="7" name="6 Redondear rectángulo de esquina diagonal"/>
          <p:cNvSpPr/>
          <p:nvPr/>
        </p:nvSpPr>
        <p:spPr>
          <a:xfrm>
            <a:off x="179512" y="3939902"/>
            <a:ext cx="1512168" cy="720080"/>
          </a:xfrm>
          <a:prstGeom prst="round2Diag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1546589" y="915566"/>
            <a:ext cx="22322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Oprimiendo</a:t>
            </a:r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un </a:t>
            </a:r>
            <a:r>
              <a:rPr lang="en-US" sz="1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botón</a:t>
            </a:r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en la </a:t>
            </a:r>
            <a:r>
              <a:rPr lang="en-US" sz="1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pantalla</a:t>
            </a:r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remota</a:t>
            </a:r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en 3 </a:t>
            </a:r>
            <a:r>
              <a:rPr lang="en-US" sz="1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segundos</a:t>
            </a:r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se </a:t>
            </a:r>
            <a:r>
              <a:rPr lang="en-US" sz="1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obtiene</a:t>
            </a:r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la </a:t>
            </a:r>
            <a:r>
              <a:rPr lang="en-US" sz="1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medición</a:t>
            </a:r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de 24 </a:t>
            </a:r>
            <a:r>
              <a:rPr lang="en-US" sz="1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parámetros</a:t>
            </a:r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de </a:t>
            </a:r>
            <a:r>
              <a:rPr lang="en-US" sz="1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transmisión</a:t>
            </a:r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n-US" sz="1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Esto</a:t>
            </a:r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se </a:t>
            </a:r>
            <a:r>
              <a:rPr lang="en-US" sz="1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h</a:t>
            </a:r>
            <a:r>
              <a:rPr lang="en-US" sz="1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ace</a:t>
            </a:r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con la radio en el </a:t>
            </a:r>
            <a:r>
              <a:rPr lang="en-US" sz="1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aire</a:t>
            </a:r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y </a:t>
            </a:r>
            <a:r>
              <a:rPr lang="en-US" sz="10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sin </a:t>
            </a:r>
            <a:r>
              <a:rPr lang="en-US" sz="1000" b="1" u="sng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molestar</a:t>
            </a:r>
            <a:r>
              <a:rPr lang="en-US" sz="10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 los </a:t>
            </a:r>
            <a:r>
              <a:rPr lang="en-US" sz="1000" b="1" u="sng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oyentes</a:t>
            </a:r>
            <a:endParaRPr lang="en-US" sz="1000" b="1" u="sng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sz="1000" b="1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1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Ningún</a:t>
            </a:r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Monitor de FM, </a:t>
            </a:r>
            <a:r>
              <a:rPr lang="en-US" sz="1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aún</a:t>
            </a:r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los </a:t>
            </a:r>
            <a:r>
              <a:rPr lang="en-US" sz="1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más</a:t>
            </a:r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costosos</a:t>
            </a:r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 </a:t>
            </a:r>
            <a:r>
              <a:rPr lang="en-US" sz="1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puede</a:t>
            </a:r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obtener</a:t>
            </a:r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estos</a:t>
            </a:r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datos</a:t>
            </a:r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0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 la radio al </a:t>
            </a:r>
            <a:r>
              <a:rPr lang="en-US" sz="1000" b="1" u="sng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aire</a:t>
            </a:r>
            <a:endParaRPr lang="es-AR" sz="1000" b="1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970804" y="3435846"/>
            <a:ext cx="1737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Este </a:t>
            </a:r>
            <a:r>
              <a:rPr lang="en-US" sz="1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fue</a:t>
            </a:r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el </a:t>
            </a:r>
            <a:r>
              <a:rPr lang="en-US" sz="1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reporte</a:t>
            </a:r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inicial</a:t>
            </a:r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de la radio </a:t>
            </a:r>
            <a:r>
              <a:rPr lang="en-US" sz="1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ajustada</a:t>
            </a:r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por</a:t>
            </a:r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los </a:t>
            </a:r>
            <a:r>
              <a:rPr lang="en-US" sz="1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técnicos</a:t>
            </a:r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locales.</a:t>
            </a:r>
          </a:p>
          <a:p>
            <a:r>
              <a:rPr lang="en-US" sz="1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Notar</a:t>
            </a:r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que</a:t>
            </a:r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la </a:t>
            </a:r>
            <a:r>
              <a:rPr lang="en-US" sz="1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separación</a:t>
            </a:r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de </a:t>
            </a:r>
            <a:r>
              <a:rPr lang="en-US" sz="1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canales</a:t>
            </a:r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es mala</a:t>
            </a:r>
            <a:endParaRPr lang="es-AR" sz="1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 flipH="1">
            <a:off x="1619673" y="4047914"/>
            <a:ext cx="432048" cy="1800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3923928" y="771550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Este es un ejemplo real de una radio en Tierra del Fuego, en la ciudad más austral del mundo. Observar que solamente tenemos 21 dB de separación de canales debido a las ondas estacionarias en el cable coaxial y la antena y además estamos sobre modulando y los tonos pilotos están incorrectos. Estos errores deterioran la calidad de audio y reducen el alcance de la emisora</a:t>
            </a:r>
          </a:p>
          <a:p>
            <a:r>
              <a:rPr lang="es-AR" sz="1000" b="1" dirty="0" smtClean="0"/>
              <a:t>En pocos minutos desde 3.000 Km de distancia y mientras la radio irradia su programación normal pudimos corregir con estos nuevos valores</a:t>
            </a:r>
          </a:p>
          <a:p>
            <a:endParaRPr lang="es-AR" sz="1000" b="1" dirty="0" smtClean="0"/>
          </a:p>
          <a:p>
            <a:endParaRPr lang="es-AR" sz="1000" b="1" dirty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23400"/>
            <a:ext cx="1546101" cy="509795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304921"/>
            <a:ext cx="1790328" cy="811242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3995936" y="3355417"/>
            <a:ext cx="42484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NINGUN procesador de audio del mundo hubiera podido corregir la separación de canales debida a ondas estacionarias</a:t>
            </a:r>
          </a:p>
          <a:p>
            <a:r>
              <a:rPr lang="es-AR" sz="1000" b="1" dirty="0" smtClean="0"/>
              <a:t>Ahora la separación de canales pasó de “Pobre” a “Muy Buena” </a:t>
            </a:r>
            <a:br>
              <a:rPr lang="es-AR" sz="1000" b="1" dirty="0" smtClean="0"/>
            </a:br>
            <a:r>
              <a:rPr lang="es-AR" sz="1000" b="1" dirty="0" smtClean="0"/>
              <a:t>La modulación está por debajo del 110 % (valor aceptado en muchos países)  y  también ambos pilotos son correctos </a:t>
            </a:r>
          </a:p>
          <a:p>
            <a:endParaRPr lang="es-AR" sz="1000" b="1" dirty="0" smtClean="0"/>
          </a:p>
          <a:p>
            <a:r>
              <a:rPr lang="es-AR" sz="1100" b="1" dirty="0" smtClean="0">
                <a:solidFill>
                  <a:srgbClr val="FFC000"/>
                </a:solidFill>
              </a:rPr>
              <a:t>Este “servicio IP” que brinda Solidyne sin costo nos ha permitido ajustar remotamente a radios en USA y Europa. Pero también en las alturas de NEPAL o en </a:t>
            </a:r>
            <a:r>
              <a:rPr lang="es-AR" sz="1100" b="1" dirty="0" err="1" smtClean="0">
                <a:solidFill>
                  <a:srgbClr val="FFC000"/>
                </a:solidFill>
              </a:rPr>
              <a:t>Burquina</a:t>
            </a:r>
            <a:r>
              <a:rPr lang="es-AR" sz="1100" b="1" dirty="0" smtClean="0">
                <a:solidFill>
                  <a:srgbClr val="FFC000"/>
                </a:solidFill>
              </a:rPr>
              <a:t> Faso  y en cualquiera de los 65 países  a los que exportamos</a:t>
            </a:r>
            <a:r>
              <a:rPr lang="es-AR" sz="11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</a:p>
          <a:p>
            <a:endParaRPr lang="es-AR" sz="1000" b="1" dirty="0"/>
          </a:p>
        </p:txBody>
      </p:sp>
    </p:spTree>
    <p:extLst>
      <p:ext uri="{BB962C8B-B14F-4D97-AF65-F5344CB8AC3E}">
        <p14:creationId xmlns:p14="http://schemas.microsoft.com/office/powerpoint/2010/main" val="142797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1049274"/>
          </a:xfrm>
        </p:spPr>
        <p:txBody>
          <a:bodyPr>
            <a:noAutofit/>
          </a:bodyPr>
          <a:lstStyle/>
          <a:p>
            <a:r>
              <a:rPr lang="es-AR" sz="3200" dirty="0" smtClean="0"/>
              <a:t>Por primera vez todas las radios del mundo pueden medir la calidad de sonido al aire de sus emisoras de FM</a:t>
            </a:r>
            <a:endParaRPr lang="es-AR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31</a:t>
            </a:fld>
            <a:endParaRPr lang="es-AR"/>
          </a:p>
        </p:txBody>
      </p:sp>
      <p:sp>
        <p:nvSpPr>
          <p:cNvPr id="5" name="4 Rectángulo redondeado"/>
          <p:cNvSpPr/>
          <p:nvPr/>
        </p:nvSpPr>
        <p:spPr>
          <a:xfrm>
            <a:off x="1115616" y="2124601"/>
            <a:ext cx="2160240" cy="122413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 redondeado"/>
          <p:cNvSpPr/>
          <p:nvPr/>
        </p:nvSpPr>
        <p:spPr>
          <a:xfrm>
            <a:off x="5976156" y="2100371"/>
            <a:ext cx="2088232" cy="122413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3491880" y="1779662"/>
            <a:ext cx="226825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b="1" dirty="0" smtClean="0"/>
              <a:t>Las radios siempre necesitaron poder medir su calidad de sonido en el  aire. </a:t>
            </a:r>
          </a:p>
          <a:p>
            <a:pPr algn="just"/>
            <a:r>
              <a:rPr lang="es-AR" b="1" dirty="0" smtClean="0"/>
              <a:t>Antes del 542  era imposible hacerlo.</a:t>
            </a:r>
          </a:p>
          <a:p>
            <a:pPr algn="just"/>
            <a:endParaRPr lang="es-AR" b="1" dirty="0" smtClean="0"/>
          </a:p>
          <a:p>
            <a:pPr algn="just"/>
            <a:r>
              <a:rPr lang="es-AR" sz="900" b="1" dirty="0" smtClean="0"/>
              <a:t>Estas mediciones se realizan mientras la radio está al aire, sin molestar a los oyentes</a:t>
            </a:r>
          </a:p>
          <a:p>
            <a:pPr algn="just"/>
            <a:r>
              <a:rPr lang="es-AR" b="1" dirty="0" smtClean="0"/>
              <a:t> </a:t>
            </a:r>
            <a:endParaRPr lang="es-AR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115616" y="3435846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900" b="1" dirty="0" smtClean="0"/>
              <a:t>El valor de “THD+N” nos da el Porcentaje de Distorsión Total, es decir del 542 + transmisor + antena.</a:t>
            </a:r>
            <a:br>
              <a:rPr lang="es-AR" sz="900" b="1" dirty="0" smtClean="0"/>
            </a:br>
            <a:r>
              <a:rPr lang="es-AR" sz="900" b="1" dirty="0" smtClean="0">
                <a:solidFill>
                  <a:srgbClr val="FFC000"/>
                </a:solidFill>
              </a:rPr>
              <a:t>Para ser inaudible la distorsión debe ser menos del  0,1 %</a:t>
            </a:r>
          </a:p>
          <a:p>
            <a:pPr algn="just"/>
            <a:r>
              <a:rPr lang="es-AR" sz="900" b="1" dirty="0" smtClean="0"/>
              <a:t>Aquí vemos  el resultado de un transmisor de una marca económica popular. Tiene 7 veces más distorsión que el umbral de audibilidad. </a:t>
            </a:r>
            <a:endParaRPr lang="es-AR" sz="9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940152" y="3463787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900" b="1" dirty="0" smtClean="0"/>
              <a:t>Casi toda la distorsión es debida al transmisor, cuando el procesador es digital y la antena tiene baja ROE</a:t>
            </a:r>
          </a:p>
          <a:p>
            <a:pPr algn="just"/>
            <a:r>
              <a:rPr lang="es-AR" sz="900" b="1" dirty="0" smtClean="0"/>
              <a:t>Vemos aquí las excelentes especificaciones de una radio ajustada con el 542 y usando un transmisor RVR  con excitador PTX-30 </a:t>
            </a:r>
          </a:p>
          <a:p>
            <a:pPr algn="just"/>
            <a:r>
              <a:rPr lang="es-AR" sz="900" b="1" dirty="0" smtClean="0"/>
              <a:t>NO TIENE DISTORSIÓN AUDIBLE</a:t>
            </a:r>
            <a:endParaRPr lang="es-AR" sz="900" b="1" dirty="0"/>
          </a:p>
        </p:txBody>
      </p:sp>
      <p:sp>
        <p:nvSpPr>
          <p:cNvPr id="10" name="9 Elipse"/>
          <p:cNvSpPr/>
          <p:nvPr/>
        </p:nvSpPr>
        <p:spPr>
          <a:xfrm>
            <a:off x="899592" y="3060705"/>
            <a:ext cx="1728192" cy="28803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Elipse"/>
          <p:cNvSpPr/>
          <p:nvPr/>
        </p:nvSpPr>
        <p:spPr>
          <a:xfrm>
            <a:off x="5796136" y="3017150"/>
            <a:ext cx="2016224" cy="37514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103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5374"/>
            <a:ext cx="8229600" cy="838384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Interconexión</a:t>
            </a:r>
            <a:r>
              <a:rPr lang="en-US" sz="3200" dirty="0" smtClean="0"/>
              <a:t> IP de </a:t>
            </a:r>
            <a:r>
              <a:rPr lang="en-US" sz="3200" dirty="0" err="1" smtClean="0"/>
              <a:t>Procesadores</a:t>
            </a:r>
            <a:endParaRPr lang="es-AR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32</a:t>
            </a:fld>
            <a:endParaRPr lang="es-AR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8" y="1251744"/>
            <a:ext cx="1904762" cy="126349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75806"/>
            <a:ext cx="2020488" cy="201160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47" y="1278509"/>
            <a:ext cx="3028950" cy="107721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51" y="1508480"/>
            <a:ext cx="1773560" cy="734761"/>
          </a:xfrm>
          <a:prstGeom prst="rect">
            <a:avLst/>
          </a:prstGeom>
        </p:spPr>
      </p:pic>
      <p:cxnSp>
        <p:nvCxnSpPr>
          <p:cNvPr id="10" name="9 Conector recto de flecha"/>
          <p:cNvCxnSpPr/>
          <p:nvPr/>
        </p:nvCxnSpPr>
        <p:spPr>
          <a:xfrm>
            <a:off x="2051720" y="1635646"/>
            <a:ext cx="2448272" cy="0"/>
          </a:xfrm>
          <a:prstGeom prst="straightConnector1">
            <a:avLst/>
          </a:prstGeom>
          <a:ln w="57150">
            <a:solidFill>
              <a:srgbClr val="00B0F0"/>
            </a:solidFill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6300192" y="1817117"/>
            <a:ext cx="1152128" cy="43930"/>
          </a:xfrm>
          <a:prstGeom prst="straightConnector1">
            <a:avLst/>
          </a:prstGeom>
          <a:ln w="57150">
            <a:solidFill>
              <a:srgbClr val="00B0F0"/>
            </a:solidFill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2501039" y="1344723"/>
            <a:ext cx="829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RED LAN</a:t>
            </a:r>
            <a:endParaRPr lang="es-AR" sz="12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504994" y="997829"/>
            <a:ext cx="304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Internet o enlace </a:t>
            </a:r>
            <a:r>
              <a:rPr lang="en-US" sz="1200" b="1" dirty="0" err="1" smtClean="0"/>
              <a:t>microondas</a:t>
            </a:r>
            <a:r>
              <a:rPr lang="en-US" sz="1200" b="1" dirty="0" smtClean="0"/>
              <a:t> 5.8 GHz</a:t>
            </a:r>
            <a:endParaRPr lang="es-AR" sz="12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513789" y="1966243"/>
            <a:ext cx="1047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RED LAN</a:t>
            </a:r>
            <a:endParaRPr lang="es-AR" sz="12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7452320" y="2243240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Solidyne 542/AoIP</a:t>
            </a:r>
            <a:endParaRPr lang="es-AR" sz="1200" b="1" dirty="0"/>
          </a:p>
        </p:txBody>
      </p:sp>
      <p:cxnSp>
        <p:nvCxnSpPr>
          <p:cNvPr id="21" name="20 Conector recto de flecha"/>
          <p:cNvCxnSpPr/>
          <p:nvPr/>
        </p:nvCxnSpPr>
        <p:spPr>
          <a:xfrm flipV="1">
            <a:off x="2699792" y="1646980"/>
            <a:ext cx="0" cy="1428826"/>
          </a:xfrm>
          <a:prstGeom prst="straightConnector1">
            <a:avLst/>
          </a:prstGeom>
          <a:ln w="57150">
            <a:solidFill>
              <a:srgbClr val="00B0F0"/>
            </a:solidFill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2915816" y="3219822"/>
            <a:ext cx="1584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/>
              <a:t>Desde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esta</a:t>
            </a:r>
            <a:r>
              <a:rPr lang="en-US" sz="1000" b="1" dirty="0" smtClean="0"/>
              <a:t> PC se opera al  </a:t>
            </a:r>
            <a:r>
              <a:rPr lang="en-US" sz="1000" b="1" dirty="0" err="1" smtClean="0"/>
              <a:t>procesador</a:t>
            </a:r>
            <a:r>
              <a:rPr lang="en-US" sz="1000" b="1" dirty="0" smtClean="0"/>
              <a:t> 542 en planta </a:t>
            </a:r>
            <a:r>
              <a:rPr lang="en-US" sz="1000" b="1" dirty="0" err="1" smtClean="0"/>
              <a:t>transmisora</a:t>
            </a:r>
            <a:r>
              <a:rPr lang="en-US" sz="1000" b="1" dirty="0" smtClean="0"/>
              <a:t> y se </a:t>
            </a:r>
            <a:r>
              <a:rPr lang="en-US" sz="1000" b="1" dirty="0" err="1" smtClean="0"/>
              <a:t>monitorea</a:t>
            </a:r>
            <a:r>
              <a:rPr lang="en-US" sz="1000" b="1" dirty="0" smtClean="0"/>
              <a:t> la </a:t>
            </a:r>
            <a:r>
              <a:rPr lang="en-US" sz="1000" b="1" dirty="0" err="1" smtClean="0"/>
              <a:t>calidad</a:t>
            </a:r>
            <a:r>
              <a:rPr lang="en-US" sz="1000" b="1" dirty="0" smtClean="0"/>
              <a:t> de </a:t>
            </a:r>
            <a:r>
              <a:rPr lang="en-US" sz="1000" b="1" dirty="0" err="1" smtClean="0"/>
              <a:t>transmisión</a:t>
            </a:r>
            <a:r>
              <a:rPr lang="en-US" sz="1000" b="1" dirty="0" smtClean="0"/>
              <a:t> con el Monitor de FM</a:t>
            </a:r>
            <a:endParaRPr lang="es-AR" sz="1000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4929612" y="2912058"/>
            <a:ext cx="28827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000" b="1" dirty="0" smtClean="0"/>
              <a:t>El enlace a planta transmisora con la UX24 es directo y de calidad perfecta pues se realiza digitalmente con calidad CD</a:t>
            </a:r>
          </a:p>
          <a:p>
            <a:pPr algn="just"/>
            <a:r>
              <a:rPr lang="es-AR" sz="1000" b="1" dirty="0" smtClean="0"/>
              <a:t>No requiere adquirir un enlace digital</a:t>
            </a:r>
          </a:p>
          <a:p>
            <a:pPr algn="just"/>
            <a:r>
              <a:rPr lang="es-AR" sz="1000" b="1" dirty="0" smtClean="0"/>
              <a:t>Otras consolas Solidyne con opción AoIP también puede conectarse de esta manera.</a:t>
            </a:r>
          </a:p>
          <a:p>
            <a:pPr algn="just"/>
            <a:endParaRPr lang="es-AR" sz="1000" b="1" dirty="0" smtClean="0"/>
          </a:p>
          <a:p>
            <a:pPr algn="just"/>
            <a:r>
              <a:rPr lang="es-AR" sz="1000" b="1" dirty="0" smtClean="0"/>
              <a:t>Si el transmisor está ubicado en el mismo edificio de los Estudios, es posible conectar un procesador de modelo 542/A67a la red DANTE</a:t>
            </a:r>
            <a:endParaRPr lang="es-AR" sz="10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835696" y="12507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" b="1" dirty="0" smtClean="0"/>
              <a:t>Salida </a:t>
            </a:r>
          </a:p>
          <a:p>
            <a:r>
              <a:rPr lang="es-AR" sz="900" b="1" dirty="0" smtClean="0"/>
              <a:t>AoIP</a:t>
            </a:r>
            <a:endParaRPr lang="es-AR" sz="900" b="1" dirty="0"/>
          </a:p>
        </p:txBody>
      </p:sp>
    </p:spTree>
    <p:extLst>
      <p:ext uri="{BB962C8B-B14F-4D97-AF65-F5344CB8AC3E}">
        <p14:creationId xmlns:p14="http://schemas.microsoft.com/office/powerpoint/2010/main" val="10949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Transmisiones</a:t>
            </a:r>
            <a:r>
              <a:rPr lang="en-US" dirty="0" smtClean="0"/>
              <a:t> </a:t>
            </a:r>
            <a:r>
              <a:rPr lang="en-US" dirty="0" err="1" smtClean="0"/>
              <a:t>digitales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Exteriores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Nueva </a:t>
            </a:r>
            <a:r>
              <a:rPr lang="en-US" dirty="0" err="1" smtClean="0"/>
              <a:t>tecnologia</a:t>
            </a:r>
            <a:r>
              <a:rPr lang="en-US" dirty="0" smtClean="0"/>
              <a:t>:  </a:t>
            </a:r>
            <a:r>
              <a:rPr lang="en-US" i="1" dirty="0" smtClean="0"/>
              <a:t>Real Time Tunneling</a:t>
            </a:r>
            <a:endParaRPr lang="es-AR" i="1" dirty="0"/>
          </a:p>
        </p:txBody>
      </p:sp>
    </p:spTree>
    <p:extLst>
      <p:ext uri="{BB962C8B-B14F-4D97-AF65-F5344CB8AC3E}">
        <p14:creationId xmlns:p14="http://schemas.microsoft.com/office/powerpoint/2010/main" val="371800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Las </a:t>
            </a:r>
            <a:r>
              <a:rPr lang="en-US" sz="2800" dirty="0" err="1" smtClean="0"/>
              <a:t>transmisiones</a:t>
            </a:r>
            <a:r>
              <a:rPr lang="en-US" sz="2800" dirty="0" smtClean="0"/>
              <a:t> </a:t>
            </a:r>
            <a:r>
              <a:rPr lang="en-US" sz="2800" dirty="0" err="1" smtClean="0"/>
              <a:t>remotas</a:t>
            </a:r>
            <a:r>
              <a:rPr lang="en-US" sz="2800" dirty="0" smtClean="0"/>
              <a:t> son el </a:t>
            </a:r>
            <a:r>
              <a:rPr lang="en-US" sz="2800" dirty="0" err="1" smtClean="0"/>
              <a:t>corazón</a:t>
            </a:r>
            <a:r>
              <a:rPr lang="en-US" sz="2800" dirty="0" smtClean="0"/>
              <a:t> de </a:t>
            </a:r>
            <a:r>
              <a:rPr lang="en-US" sz="2800" dirty="0" err="1" smtClean="0"/>
              <a:t>una</a:t>
            </a:r>
            <a:r>
              <a:rPr lang="en-US" sz="2800" dirty="0" smtClean="0"/>
              <a:t> radio de </a:t>
            </a:r>
            <a:r>
              <a:rPr lang="en-US" sz="2800" dirty="0" err="1"/>
              <a:t>D</a:t>
            </a:r>
            <a:r>
              <a:rPr lang="en-US" sz="2800" dirty="0" err="1" smtClean="0"/>
              <a:t>eportes</a:t>
            </a:r>
            <a:r>
              <a:rPr lang="en-US" sz="2800" dirty="0" smtClean="0"/>
              <a:t> o </a:t>
            </a:r>
            <a:r>
              <a:rPr lang="en-US" sz="2800" dirty="0" err="1" smtClean="0"/>
              <a:t>Periodismo</a:t>
            </a:r>
            <a:endParaRPr lang="es-A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/>
              <a:t>Tanto</a:t>
            </a:r>
            <a:r>
              <a:rPr lang="en-US" sz="1600" dirty="0" smtClean="0"/>
              <a:t> en </a:t>
            </a:r>
            <a:r>
              <a:rPr lang="en-US" sz="1600" dirty="0" err="1" smtClean="0"/>
              <a:t>las</a:t>
            </a:r>
            <a:r>
              <a:rPr lang="en-US" sz="1600" dirty="0" smtClean="0"/>
              <a:t> radios de FM </a:t>
            </a:r>
            <a:r>
              <a:rPr lang="en-US" sz="1600" dirty="0" err="1" smtClean="0"/>
              <a:t>como</a:t>
            </a:r>
            <a:r>
              <a:rPr lang="en-US" sz="1600" dirty="0" smtClean="0"/>
              <a:t> en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nuevas</a:t>
            </a:r>
            <a:r>
              <a:rPr lang="en-US" sz="1600" dirty="0" smtClean="0"/>
              <a:t> radios On-Line de streaming, 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transmisiones</a:t>
            </a:r>
            <a:r>
              <a:rPr lang="en-US" sz="1600" dirty="0" smtClean="0"/>
              <a:t> de </a:t>
            </a:r>
            <a:r>
              <a:rPr lang="en-US" sz="1600" dirty="0" err="1" smtClean="0"/>
              <a:t>exteriores</a:t>
            </a:r>
            <a:r>
              <a:rPr lang="en-US" sz="1600" dirty="0" smtClean="0"/>
              <a:t> son </a:t>
            </a:r>
            <a:r>
              <a:rPr lang="en-US" sz="1600" dirty="0" err="1" smtClean="0"/>
              <a:t>cada</a:t>
            </a:r>
            <a:r>
              <a:rPr lang="en-US" sz="1600" dirty="0" smtClean="0"/>
              <a:t> </a:t>
            </a:r>
            <a:r>
              <a:rPr lang="en-US" sz="1600" dirty="0" err="1" smtClean="0"/>
              <a:t>vez</a:t>
            </a:r>
            <a:r>
              <a:rPr lang="en-US" sz="1600" dirty="0" smtClean="0"/>
              <a:t>  </a:t>
            </a:r>
            <a:r>
              <a:rPr lang="en-US" sz="1600" dirty="0" err="1" smtClean="0"/>
              <a:t>más</a:t>
            </a:r>
            <a:r>
              <a:rPr lang="en-US" sz="1600" dirty="0" smtClean="0"/>
              <a:t> </a:t>
            </a:r>
            <a:r>
              <a:rPr lang="en-US" sz="1600" dirty="0" err="1" smtClean="0"/>
              <a:t>importantes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Hoy </a:t>
            </a:r>
            <a:r>
              <a:rPr lang="en-US" sz="1600" dirty="0" err="1" smtClean="0"/>
              <a:t>muchas</a:t>
            </a:r>
            <a:r>
              <a:rPr lang="en-US" sz="1600" dirty="0" smtClean="0"/>
              <a:t> radios </a:t>
            </a:r>
            <a:r>
              <a:rPr lang="en-US" sz="1600" dirty="0" err="1" smtClean="0"/>
              <a:t>realizan</a:t>
            </a:r>
            <a:r>
              <a:rPr lang="en-US" sz="1600" dirty="0" smtClean="0"/>
              <a:t> </a:t>
            </a:r>
            <a:r>
              <a:rPr lang="en-US" sz="1600" dirty="0" err="1" smtClean="0"/>
              <a:t>conferencias</a:t>
            </a:r>
            <a:r>
              <a:rPr lang="en-US" sz="1600" dirty="0" smtClean="0"/>
              <a:t> de </a:t>
            </a:r>
            <a:r>
              <a:rPr lang="en-US" sz="1600" dirty="0" err="1" smtClean="0"/>
              <a:t>periodistas</a:t>
            </a:r>
            <a:r>
              <a:rPr lang="en-US" sz="1600" dirty="0" smtClean="0"/>
              <a:t> </a:t>
            </a:r>
            <a:r>
              <a:rPr lang="en-US" sz="1600" dirty="0" err="1" smtClean="0"/>
              <a:t>ubicados</a:t>
            </a:r>
            <a:r>
              <a:rPr lang="en-US" sz="1600" dirty="0" smtClean="0"/>
              <a:t> en </a:t>
            </a:r>
            <a:r>
              <a:rPr lang="en-US" sz="1600" dirty="0" err="1" smtClean="0"/>
              <a:t>estudios</a:t>
            </a:r>
            <a:r>
              <a:rPr lang="en-US" sz="1600" dirty="0" smtClean="0"/>
              <a:t> de </a:t>
            </a:r>
            <a:r>
              <a:rPr lang="en-US" sz="1600" dirty="0" err="1" smtClean="0"/>
              <a:t>ciudades</a:t>
            </a:r>
            <a:r>
              <a:rPr lang="en-US" sz="1600" dirty="0" smtClean="0"/>
              <a:t> o </a:t>
            </a:r>
            <a:r>
              <a:rPr lang="en-US" sz="1600" dirty="0" err="1" smtClean="0"/>
              <a:t>países</a:t>
            </a:r>
            <a:r>
              <a:rPr lang="en-US" sz="1600" dirty="0" smtClean="0"/>
              <a:t> </a:t>
            </a:r>
            <a:r>
              <a:rPr lang="en-US" sz="1600" dirty="0" err="1" smtClean="0"/>
              <a:t>diferentes</a:t>
            </a:r>
            <a:r>
              <a:rPr lang="en-US" sz="1600" dirty="0" smtClean="0"/>
              <a:t>. </a:t>
            </a:r>
            <a:r>
              <a:rPr lang="en-US" sz="1600" dirty="0" err="1" smtClean="0"/>
              <a:t>Ya</a:t>
            </a:r>
            <a:r>
              <a:rPr lang="en-US" sz="1600" dirty="0" smtClean="0"/>
              <a:t> no </a:t>
            </a:r>
            <a:r>
              <a:rPr lang="en-US" sz="1600" dirty="0" err="1" smtClean="0"/>
              <a:t>basta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simple </a:t>
            </a:r>
            <a:r>
              <a:rPr lang="en-US" sz="1600" dirty="0" err="1" smtClean="0"/>
              <a:t>llamada</a:t>
            </a:r>
            <a:r>
              <a:rPr lang="en-US" sz="1600" dirty="0" smtClean="0"/>
              <a:t> </a:t>
            </a:r>
            <a:r>
              <a:rPr lang="en-US" sz="1600" dirty="0" err="1" smtClean="0"/>
              <a:t>telefónica</a:t>
            </a:r>
            <a:r>
              <a:rPr lang="en-US" sz="1600" dirty="0" smtClean="0"/>
              <a:t>. Es </a:t>
            </a:r>
            <a:r>
              <a:rPr lang="en-US" sz="1600" dirty="0" err="1" smtClean="0"/>
              <a:t>necesario</a:t>
            </a:r>
            <a:r>
              <a:rPr lang="en-US" sz="1600" dirty="0" smtClean="0"/>
              <a:t> </a:t>
            </a:r>
            <a:r>
              <a:rPr lang="en-US" sz="1600" dirty="0" err="1" smtClean="0"/>
              <a:t>realizar</a:t>
            </a:r>
            <a:r>
              <a:rPr lang="en-US" sz="1600" dirty="0" smtClean="0"/>
              <a:t> </a:t>
            </a:r>
            <a:r>
              <a:rPr lang="en-US" sz="1600" u="sng" dirty="0" err="1" smtClean="0"/>
              <a:t>conferencias</a:t>
            </a:r>
            <a:r>
              <a:rPr lang="en-US" sz="1600" u="sng" dirty="0" smtClean="0"/>
              <a:t> </a:t>
            </a:r>
            <a:r>
              <a:rPr lang="en-US" sz="1600" u="sng" dirty="0" err="1" smtClean="0"/>
              <a:t>sincronizadas</a:t>
            </a:r>
            <a:r>
              <a:rPr lang="en-US" sz="1600" u="sng" dirty="0" smtClean="0"/>
              <a:t>  entre </a:t>
            </a:r>
            <a:r>
              <a:rPr lang="en-US" sz="1600" u="sng" dirty="0" err="1" smtClean="0"/>
              <a:t>estudios</a:t>
            </a:r>
            <a:r>
              <a:rPr lang="en-US" sz="1600" u="sng" dirty="0" smtClean="0"/>
              <a:t> </a:t>
            </a:r>
            <a:r>
              <a:rPr lang="en-US" sz="1600" u="sng" dirty="0" err="1" smtClean="0"/>
              <a:t>remotos</a:t>
            </a:r>
            <a:r>
              <a:rPr lang="en-US" sz="1600" u="sng" dirty="0"/>
              <a:t> </a:t>
            </a:r>
            <a:r>
              <a:rPr lang="en-US" sz="1600" u="sng" dirty="0" smtClean="0"/>
              <a:t>con </a:t>
            </a:r>
            <a:r>
              <a:rPr lang="en-US" sz="1600" u="sng" dirty="0" err="1" smtClean="0"/>
              <a:t>varios</a:t>
            </a:r>
            <a:r>
              <a:rPr lang="en-US" sz="1600" u="sng" dirty="0" smtClean="0"/>
              <a:t> </a:t>
            </a:r>
            <a:r>
              <a:rPr lang="en-US" sz="1600" u="sng" dirty="0" err="1" smtClean="0"/>
              <a:t>micrófonos</a:t>
            </a:r>
            <a:r>
              <a:rPr lang="en-US" sz="1600" u="sng" dirty="0" smtClean="0"/>
              <a:t> </a:t>
            </a:r>
            <a:r>
              <a:rPr lang="en-US" sz="1600" u="sng" dirty="0" err="1" smtClean="0"/>
              <a:t>profesionales</a:t>
            </a:r>
            <a:r>
              <a:rPr lang="en-US" sz="1600" u="sng" dirty="0" smtClean="0"/>
              <a:t>.</a:t>
            </a:r>
            <a:br>
              <a:rPr lang="en-US" sz="1600" u="sng" dirty="0" smtClean="0"/>
            </a:br>
            <a:endParaRPr lang="en-US" sz="1600" u="sng" dirty="0" smtClean="0"/>
          </a:p>
          <a:p>
            <a:r>
              <a:rPr lang="en-US" sz="1600" dirty="0" smtClean="0"/>
              <a:t>En </a:t>
            </a:r>
            <a:r>
              <a:rPr lang="en-US" sz="1600" dirty="0" err="1" smtClean="0"/>
              <a:t>transmisiones</a:t>
            </a:r>
            <a:r>
              <a:rPr lang="en-US" sz="1600" dirty="0" smtClean="0"/>
              <a:t> </a:t>
            </a:r>
            <a:r>
              <a:rPr lang="en-US" sz="1600" dirty="0" err="1" smtClean="0"/>
              <a:t>deportivas</a:t>
            </a:r>
            <a:r>
              <a:rPr lang="en-US" sz="1600" dirty="0" smtClean="0"/>
              <a:t>  </a:t>
            </a:r>
            <a:r>
              <a:rPr lang="en-US" sz="1600" dirty="0" err="1" smtClean="0"/>
              <a:t>además</a:t>
            </a:r>
            <a:r>
              <a:rPr lang="en-US" sz="1600" dirty="0" smtClean="0"/>
              <a:t> de </a:t>
            </a:r>
            <a:r>
              <a:rPr lang="en-US" sz="1600" dirty="0" err="1" smtClean="0"/>
              <a:t>transmitir</a:t>
            </a:r>
            <a:r>
              <a:rPr lang="en-US" sz="1600" dirty="0" smtClean="0"/>
              <a:t> el </a:t>
            </a:r>
            <a:r>
              <a:rPr lang="en-US" sz="1600" dirty="0" err="1" smtClean="0"/>
              <a:t>partido</a:t>
            </a:r>
            <a:r>
              <a:rPr lang="en-US" sz="1600" dirty="0" smtClean="0"/>
              <a:t> </a:t>
            </a:r>
            <a:r>
              <a:rPr lang="en-US" sz="1600" dirty="0" err="1" smtClean="0"/>
              <a:t>también</a:t>
            </a:r>
            <a:r>
              <a:rPr lang="en-US" sz="1600" dirty="0" smtClean="0"/>
              <a:t> se </a:t>
            </a:r>
            <a:r>
              <a:rPr lang="en-US" sz="1600" dirty="0" err="1" smtClean="0"/>
              <a:t>deben</a:t>
            </a:r>
            <a:r>
              <a:rPr lang="en-US" sz="1600" dirty="0" smtClean="0"/>
              <a:t>  </a:t>
            </a:r>
            <a:r>
              <a:rPr lang="en-US" sz="1600" dirty="0" err="1" smtClean="0"/>
              <a:t>insertar</a:t>
            </a:r>
            <a:r>
              <a:rPr lang="en-US" sz="1600" dirty="0" smtClean="0"/>
              <a:t> </a:t>
            </a:r>
            <a:r>
              <a:rPr lang="en-US" sz="1600" dirty="0" err="1" smtClean="0"/>
              <a:t>anuncios</a:t>
            </a:r>
            <a:r>
              <a:rPr lang="en-US" sz="1600" dirty="0" smtClean="0"/>
              <a:t> </a:t>
            </a:r>
            <a:r>
              <a:rPr lang="en-US" sz="1600" dirty="0" err="1" smtClean="0"/>
              <a:t>comerciales</a:t>
            </a:r>
            <a:r>
              <a:rPr lang="en-US" sz="1600" dirty="0" smtClean="0"/>
              <a:t> en ESTEREO. </a:t>
            </a:r>
            <a:r>
              <a:rPr lang="en-US" sz="1600" dirty="0" err="1" smtClean="0"/>
              <a:t>Además</a:t>
            </a:r>
            <a:r>
              <a:rPr lang="en-US" sz="1600" dirty="0" smtClean="0"/>
              <a:t> los </a:t>
            </a:r>
            <a:r>
              <a:rPr lang="en-US" sz="1600" dirty="0" err="1" smtClean="0"/>
              <a:t>periodistas</a:t>
            </a:r>
            <a:r>
              <a:rPr lang="en-US" sz="1600" dirty="0" smtClean="0"/>
              <a:t> de los </a:t>
            </a:r>
            <a:r>
              <a:rPr lang="en-US" sz="1600" dirty="0" err="1" smtClean="0"/>
              <a:t>Estudios</a:t>
            </a:r>
            <a:r>
              <a:rPr lang="en-US" sz="1600" dirty="0" smtClean="0"/>
              <a:t> de la radio  </a:t>
            </a:r>
            <a:r>
              <a:rPr lang="en-US" sz="1600" dirty="0" err="1" smtClean="0"/>
              <a:t>deben</a:t>
            </a:r>
            <a:r>
              <a:rPr lang="en-US" sz="1600" dirty="0" smtClean="0"/>
              <a:t>  </a:t>
            </a:r>
            <a:r>
              <a:rPr lang="en-US" sz="1600" dirty="0" err="1" smtClean="0"/>
              <a:t>entrevistar</a:t>
            </a:r>
            <a:r>
              <a:rPr lang="en-US" sz="1600" dirty="0" smtClean="0"/>
              <a:t> a los </a:t>
            </a:r>
            <a:r>
              <a:rPr lang="en-US" sz="1600" dirty="0" err="1" smtClean="0"/>
              <a:t>jugadores</a:t>
            </a:r>
            <a:r>
              <a:rPr lang="en-US" sz="1600" dirty="0" smtClean="0"/>
              <a:t> </a:t>
            </a:r>
            <a:r>
              <a:rPr lang="en-US" sz="1600" dirty="0" err="1" smtClean="0"/>
              <a:t>importantes</a:t>
            </a:r>
            <a:r>
              <a:rPr lang="en-US" sz="1600" dirty="0" smtClean="0"/>
              <a:t> y </a:t>
            </a:r>
            <a:r>
              <a:rPr lang="en-US" sz="1600" dirty="0" err="1" smtClean="0"/>
              <a:t>esto</a:t>
            </a:r>
            <a:r>
              <a:rPr lang="en-US" sz="1600" dirty="0" smtClean="0"/>
              <a:t> </a:t>
            </a:r>
            <a:r>
              <a:rPr lang="en-US" sz="1600" dirty="0" err="1" smtClean="0"/>
              <a:t>requiere</a:t>
            </a:r>
            <a:r>
              <a:rPr lang="en-US" sz="1600" dirty="0" smtClean="0"/>
              <a:t> </a:t>
            </a:r>
            <a:r>
              <a:rPr lang="en-US" sz="1600" dirty="0" err="1" smtClean="0"/>
              <a:t>trabajar</a:t>
            </a:r>
            <a:r>
              <a:rPr lang="en-US" sz="1600" dirty="0" smtClean="0"/>
              <a:t> en full duplex sin </a:t>
            </a:r>
            <a:r>
              <a:rPr lang="en-US" sz="1600" dirty="0" err="1" smtClean="0"/>
              <a:t>retardos</a:t>
            </a:r>
            <a:r>
              <a:rPr lang="en-US" sz="1600" dirty="0" smtClean="0"/>
              <a:t> </a:t>
            </a:r>
            <a:r>
              <a:rPr lang="en-US" sz="1600" dirty="0" err="1" smtClean="0"/>
              <a:t>molestos</a:t>
            </a:r>
            <a:r>
              <a:rPr lang="en-US" sz="1600" dirty="0" smtClean="0"/>
              <a:t>. </a:t>
            </a:r>
            <a:endParaRPr lang="es-AR" sz="1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34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942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AR" sz="3200" b="1" dirty="0" smtClean="0"/>
              <a:t>Las radios líderes trabajan con Audicom en exteriores</a:t>
            </a:r>
            <a:endParaRPr lang="es-AR" sz="32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35</a:t>
            </a:fld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611560" y="1419622"/>
            <a:ext cx="2304256" cy="158417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3419872" y="2348932"/>
            <a:ext cx="2304256" cy="158417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6156176" y="3030605"/>
            <a:ext cx="2304256" cy="158417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605654" y="303060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 smtClean="0"/>
              <a:t>Transmisión desde la cancha de Boca,  2019, Argentina</a:t>
            </a:r>
            <a:endParaRPr lang="es-AR" sz="12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436183" y="393310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 smtClean="0"/>
              <a:t>FM Vorterix</a:t>
            </a:r>
          </a:p>
          <a:p>
            <a:pPr algn="ctr"/>
            <a:r>
              <a:rPr lang="es-AR" sz="1200" b="1" dirty="0" smtClean="0"/>
              <a:t>Festival </a:t>
            </a:r>
            <a:r>
              <a:rPr lang="es-AR" sz="1200" b="1" dirty="0" err="1" smtClean="0"/>
              <a:t>Lollapalooza</a:t>
            </a:r>
            <a:r>
              <a:rPr lang="es-AR" sz="1200" b="1" dirty="0" smtClean="0"/>
              <a:t> 2019</a:t>
            </a:r>
          </a:p>
          <a:p>
            <a:pPr algn="ctr"/>
            <a:r>
              <a:rPr lang="es-AR" sz="1200" b="1" dirty="0" smtClean="0"/>
              <a:t>270.000 espectadores</a:t>
            </a:r>
            <a:endParaRPr lang="es-AR" sz="12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886852" y="2199608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/>
              <a:t> </a:t>
            </a:r>
            <a:r>
              <a:rPr lang="es-AR" sz="1200" b="1" dirty="0" smtClean="0"/>
              <a:t>Recital de </a:t>
            </a:r>
            <a:r>
              <a:rPr lang="es-AR" sz="1200" b="1" dirty="0"/>
              <a:t> </a:t>
            </a:r>
            <a:r>
              <a:rPr lang="es-AR" sz="1200" b="1" i="1" dirty="0"/>
              <a:t>One </a:t>
            </a:r>
            <a:r>
              <a:rPr lang="es-AR" sz="1200" b="1" i="1" dirty="0" err="1"/>
              <a:t>Direction</a:t>
            </a:r>
            <a:r>
              <a:rPr lang="es-AR" sz="1200" b="1" i="1" dirty="0"/>
              <a:t> </a:t>
            </a:r>
            <a:r>
              <a:rPr lang="es-AR" sz="1200" b="1" dirty="0"/>
              <a:t>en </a:t>
            </a:r>
            <a:r>
              <a:rPr lang="es-AR" sz="1200" b="1" dirty="0" smtClean="0"/>
              <a:t>2014 </a:t>
            </a:r>
            <a:r>
              <a:rPr lang="es-AR" sz="1200" b="1" dirty="0"/>
              <a:t>para 250.000 </a:t>
            </a:r>
            <a:r>
              <a:rPr lang="es-AR" sz="1200" b="1" dirty="0" smtClean="0"/>
              <a:t>espectadores </a:t>
            </a:r>
            <a:r>
              <a:rPr lang="es-AR" sz="1200" b="1" dirty="0"/>
              <a:t>T</a:t>
            </a:r>
            <a:r>
              <a:rPr lang="es-AR" sz="1200" b="1" dirty="0" smtClean="0"/>
              <a:t>ransmitido en estéreo </a:t>
            </a:r>
            <a:r>
              <a:rPr lang="es-AR" sz="1200" b="1" dirty="0"/>
              <a:t>  por Radio Coca Cola</a:t>
            </a:r>
          </a:p>
        </p:txBody>
      </p:sp>
    </p:spTree>
    <p:extLst>
      <p:ext uri="{BB962C8B-B14F-4D97-AF65-F5344CB8AC3E}">
        <p14:creationId xmlns:p14="http://schemas.microsoft.com/office/powerpoint/2010/main" val="421843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0528" y="123305"/>
            <a:ext cx="8229600" cy="761242"/>
          </a:xfrm>
        </p:spPr>
        <p:txBody>
          <a:bodyPr>
            <a:noAutofit/>
          </a:bodyPr>
          <a:lstStyle/>
          <a:p>
            <a:r>
              <a:rPr lang="es-AR" sz="2000" b="1" dirty="0" smtClean="0"/>
              <a:t>Las transmisiones remotas son el corazón de una radio, tanto para Deportes como para manejar estudios sincronizados en varias ciudades</a:t>
            </a:r>
            <a:endParaRPr lang="es-AR" sz="20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36</a:t>
            </a:fld>
            <a:endParaRPr lang="es-AR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843557"/>
            <a:ext cx="5072808" cy="4134339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51520" y="1059582"/>
            <a:ext cx="32403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000" b="1" dirty="0" smtClean="0"/>
              <a:t>La consola portátil digital estéreo MX2200 maneja 4 canales de MIC, 2 canales de línea estéreo, uno con entrada digital USB y 2 Hibridos telefónicos; uno de línea física (POTS)  y otro de celular conectado en forma inalámbrica con Bluetooth.</a:t>
            </a:r>
          </a:p>
          <a:p>
            <a:pPr algn="just"/>
            <a:r>
              <a:rPr lang="es-AR" sz="1000" b="1" dirty="0" smtClean="0"/>
              <a:t/>
            </a:r>
            <a:br>
              <a:rPr lang="es-AR" sz="1000" b="1" dirty="0" smtClean="0"/>
            </a:br>
            <a:r>
              <a:rPr lang="es-AR" sz="1000" b="1" dirty="0" smtClean="0"/>
              <a:t>Puede instalarse también en Estudios pues tiene </a:t>
            </a:r>
            <a:r>
              <a:rPr lang="es-AR" sz="1000" b="1" i="1" dirty="0" err="1" smtClean="0"/>
              <a:t>Tally</a:t>
            </a:r>
            <a:r>
              <a:rPr lang="es-AR" sz="1000" b="1" i="1" dirty="0" smtClean="0"/>
              <a:t> light </a:t>
            </a:r>
            <a:r>
              <a:rPr lang="es-AR" sz="1000" b="1" dirty="0" smtClean="0"/>
              <a:t>y salida con </a:t>
            </a:r>
            <a:r>
              <a:rPr lang="es-AR" sz="1000" b="1" i="1" dirty="0" err="1" smtClean="0"/>
              <a:t>muting</a:t>
            </a:r>
            <a:r>
              <a:rPr lang="es-AR" sz="1000" b="1" dirty="0" smtClean="0"/>
              <a:t> para altavoces. Su ultra-baja distorsión del 0,01 %  brinda la calidad de  sonido de un CD</a:t>
            </a:r>
          </a:p>
          <a:p>
            <a:pPr algn="just"/>
            <a:endParaRPr lang="es-AR" sz="1000" b="1" dirty="0" smtClean="0"/>
          </a:p>
          <a:p>
            <a:pPr algn="just"/>
            <a:r>
              <a:rPr lang="es-AR" sz="1000" b="1" dirty="0" smtClean="0"/>
              <a:t>Incluye una computadora miniatura de 4 núcleos de  64 bits @ 1,5 GHz. Un display OLED de alto contraste  permite operar a la luz del día.</a:t>
            </a:r>
          </a:p>
          <a:p>
            <a:pPr algn="just"/>
            <a:r>
              <a:rPr lang="es-AR" sz="1000" b="1" dirty="0" smtClean="0"/>
              <a:t>Es liviana por el uso de baterías Litio-Ion y gabinete de duraluminio</a:t>
            </a:r>
          </a:p>
          <a:p>
            <a:pPr algn="just"/>
            <a:endParaRPr lang="es-AR" sz="1000" b="1" dirty="0" smtClean="0"/>
          </a:p>
          <a:p>
            <a:pPr algn="just"/>
            <a:r>
              <a:rPr lang="es-AR" sz="1000" b="1" dirty="0" smtClean="0"/>
              <a:t>La comunicación remota digital es instantánea, como si fuera telefónica y se realiza sin tener conocimientos técnicos empleando la nueva tecnología :</a:t>
            </a:r>
          </a:p>
          <a:p>
            <a:pPr algn="just"/>
            <a:r>
              <a:rPr lang="es-AR" sz="1600" b="1" dirty="0" smtClean="0">
                <a:solidFill>
                  <a:srgbClr val="FFC000"/>
                </a:solidFill>
              </a:rPr>
              <a:t>Real Time </a:t>
            </a:r>
            <a:r>
              <a:rPr lang="es-AR" sz="1600" b="1" dirty="0" err="1" smtClean="0">
                <a:solidFill>
                  <a:srgbClr val="FFC000"/>
                </a:solidFill>
              </a:rPr>
              <a:t>Tunneling</a:t>
            </a:r>
            <a:endParaRPr lang="es-AR" sz="1600" b="1" dirty="0" smtClean="0">
              <a:solidFill>
                <a:srgbClr val="FFC000"/>
              </a:solidFill>
            </a:endParaRPr>
          </a:p>
          <a:p>
            <a:pPr algn="just"/>
            <a:r>
              <a:rPr lang="es-AR" sz="1400" b="1" dirty="0" smtClean="0">
                <a:solidFill>
                  <a:srgbClr val="FFC000"/>
                </a:solidFill>
              </a:rPr>
              <a:t> </a:t>
            </a:r>
            <a:r>
              <a:rPr lang="en-US" sz="1000" b="1" dirty="0" smtClean="0"/>
              <a:t/>
            </a:r>
            <a:br>
              <a:rPr lang="en-US" sz="1000" b="1" dirty="0" smtClean="0"/>
            </a:br>
            <a:endParaRPr lang="es-AR" sz="1000" b="1" dirty="0"/>
          </a:p>
        </p:txBody>
      </p:sp>
    </p:spTree>
    <p:extLst>
      <p:ext uri="{BB962C8B-B14F-4D97-AF65-F5344CB8AC3E}">
        <p14:creationId xmlns:p14="http://schemas.microsoft.com/office/powerpoint/2010/main" val="430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91880" y="123478"/>
            <a:ext cx="5436080" cy="576064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Real Time Tunneling</a:t>
            </a:r>
            <a:endParaRPr lang="es-AR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37</a:t>
            </a:fld>
            <a:endParaRPr lang="es-AR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6730">
            <a:off x="266454" y="1856783"/>
            <a:ext cx="1681805" cy="137067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584176" cy="1051497"/>
          </a:xfrm>
          <a:prstGeom prst="rect">
            <a:avLst/>
          </a:prstGeom>
        </p:spPr>
      </p:pic>
      <p:sp>
        <p:nvSpPr>
          <p:cNvPr id="21" name="20 Redondear rectángulo de esquina del mismo lado"/>
          <p:cNvSpPr/>
          <p:nvPr/>
        </p:nvSpPr>
        <p:spPr>
          <a:xfrm>
            <a:off x="4067944" y="1131590"/>
            <a:ext cx="4968552" cy="3672408"/>
          </a:xfrm>
          <a:prstGeom prst="round2SameRect">
            <a:avLst/>
          </a:prstGeom>
          <a:noFill/>
          <a:ln w="57150"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5" name="24 Conector recto de flecha"/>
          <p:cNvCxnSpPr>
            <a:endCxn id="8" idx="2"/>
          </p:cNvCxnSpPr>
          <p:nvPr/>
        </p:nvCxnSpPr>
        <p:spPr>
          <a:xfrm>
            <a:off x="1714958" y="2619754"/>
            <a:ext cx="2172966" cy="309508"/>
          </a:xfrm>
          <a:prstGeom prst="straightConnector1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 rot="18168681">
            <a:off x="1501222" y="1707267"/>
            <a:ext cx="111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 smtClean="0"/>
              <a:t>Pide</a:t>
            </a:r>
            <a:r>
              <a:rPr lang="en-US" sz="900" b="1" dirty="0" smtClean="0"/>
              <a:t> el SIP URL</a:t>
            </a:r>
            <a:endParaRPr lang="es-AR" sz="900" b="1" dirty="0"/>
          </a:p>
        </p:txBody>
      </p:sp>
      <p:sp>
        <p:nvSpPr>
          <p:cNvPr id="27" name="26 CuadroTexto"/>
          <p:cNvSpPr txBox="1"/>
          <p:nvPr/>
        </p:nvSpPr>
        <p:spPr>
          <a:xfrm rot="435890">
            <a:off x="1982327" y="2763293"/>
            <a:ext cx="163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Enlace </a:t>
            </a:r>
            <a:r>
              <a:rPr lang="en-US" sz="900" b="1" dirty="0" err="1" smtClean="0"/>
              <a:t>directo</a:t>
            </a:r>
            <a:r>
              <a:rPr lang="en-US" sz="900" b="1" dirty="0" smtClean="0"/>
              <a:t> sin </a:t>
            </a:r>
            <a:r>
              <a:rPr lang="en-US" sz="900" b="1" dirty="0" err="1" smtClean="0"/>
              <a:t>retardo</a:t>
            </a:r>
            <a:endParaRPr lang="en-US" sz="800" b="1" dirty="0" smtClean="0"/>
          </a:p>
          <a:p>
            <a:pPr algn="ctr"/>
            <a:r>
              <a:rPr lang="en-US" sz="900" b="1" dirty="0" err="1" smtClean="0"/>
              <a:t>Por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Túnel</a:t>
            </a:r>
            <a:r>
              <a:rPr lang="en-US" sz="900" b="1" dirty="0" smtClean="0"/>
              <a:t>  en full duplex</a:t>
            </a:r>
            <a:endParaRPr lang="es-AR" sz="900" b="1" dirty="0"/>
          </a:p>
        </p:txBody>
      </p:sp>
      <p:sp>
        <p:nvSpPr>
          <p:cNvPr id="28" name="27 CuadroTexto"/>
          <p:cNvSpPr txBox="1"/>
          <p:nvPr/>
        </p:nvSpPr>
        <p:spPr>
          <a:xfrm rot="20338048">
            <a:off x="2811215" y="1871384"/>
            <a:ext cx="8829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/>
              <a:t>El hosting </a:t>
            </a:r>
            <a:r>
              <a:rPr lang="en-US" sz="900" b="1" dirty="0" err="1" smtClean="0"/>
              <a:t>obtiene</a:t>
            </a:r>
            <a:r>
              <a:rPr lang="en-US" sz="900" b="1" dirty="0" smtClean="0"/>
              <a:t> el SIP URL y lo </a:t>
            </a:r>
            <a:r>
              <a:rPr lang="en-US" sz="900" b="1" dirty="0" err="1" smtClean="0"/>
              <a:t>envía</a:t>
            </a:r>
            <a:r>
              <a:rPr lang="en-US" sz="900" b="1" dirty="0" smtClean="0"/>
              <a:t>  a la MX2200</a:t>
            </a:r>
            <a:endParaRPr lang="es-AR" sz="9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619671" y="3219822"/>
            <a:ext cx="23209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900" b="1" dirty="0" smtClean="0"/>
              <a:t>El periodista selecciona, desde un listado grabado en la MX2200, con cuál dispositivo se conectará. Por ejemplo: elige en el display: </a:t>
            </a:r>
          </a:p>
          <a:p>
            <a:pPr algn="just"/>
            <a:r>
              <a:rPr lang="es-AR" sz="1000" b="1" dirty="0" smtClean="0">
                <a:solidFill>
                  <a:srgbClr val="FFC000"/>
                </a:solidFill>
              </a:rPr>
              <a:t>FM SOL ESTUDIO A </a:t>
            </a:r>
          </a:p>
          <a:p>
            <a:pPr algn="just"/>
            <a:r>
              <a:rPr lang="es-AR" sz="900" b="1" dirty="0" smtClean="0"/>
              <a:t>La MX2200 pide al servicio en la nube que obtenga la dirección SIP del dispositivo. Una vez obtenida se transfiere a la MX2200 para que realice un Túnel  tipo VPN.</a:t>
            </a:r>
          </a:p>
          <a:p>
            <a:pPr algn="just"/>
            <a:r>
              <a:rPr lang="es-AR" sz="900" b="1" dirty="0" smtClean="0"/>
              <a:t>Se establece una conexión sin retardo en dúplex, como en telefonía IP, pero en estéreo de alta calidad de audio</a:t>
            </a:r>
            <a:endParaRPr lang="es-AR" sz="900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4572000" y="1203598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La </a:t>
            </a:r>
            <a:r>
              <a:rPr lang="en-US" sz="1100" b="1" dirty="0" err="1" smtClean="0"/>
              <a:t>transmisión</a:t>
            </a:r>
            <a:r>
              <a:rPr lang="en-US" sz="1100" b="1" dirty="0" smtClean="0"/>
              <a:t> se </a:t>
            </a:r>
            <a:r>
              <a:rPr lang="en-US" sz="1100" b="1" dirty="0" err="1" smtClean="0"/>
              <a:t>recibe</a:t>
            </a:r>
            <a:r>
              <a:rPr lang="en-US" sz="1100" b="1" dirty="0" smtClean="0"/>
              <a:t> en </a:t>
            </a:r>
            <a:r>
              <a:rPr lang="en-US" sz="1100" b="1" dirty="0" err="1"/>
              <a:t>e</a:t>
            </a:r>
            <a:r>
              <a:rPr lang="en-US" sz="1100" b="1" dirty="0" err="1" smtClean="0"/>
              <a:t>stéreo</a:t>
            </a:r>
            <a:r>
              <a:rPr lang="en-US" sz="1100" b="1" dirty="0" smtClean="0"/>
              <a:t>  de </a:t>
            </a:r>
            <a:r>
              <a:rPr lang="en-US" sz="1100" b="1" dirty="0" err="1" smtClean="0"/>
              <a:t>varias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maneras</a:t>
            </a:r>
            <a:endParaRPr lang="es-AR" sz="1100" b="1" dirty="0"/>
          </a:p>
        </p:txBody>
      </p:sp>
      <p:sp>
        <p:nvSpPr>
          <p:cNvPr id="32" name="31 Rectángulo"/>
          <p:cNvSpPr/>
          <p:nvPr/>
        </p:nvSpPr>
        <p:spPr>
          <a:xfrm>
            <a:off x="5724128" y="987574"/>
            <a:ext cx="1800200" cy="248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28 CuadroTexto"/>
          <p:cNvSpPr txBox="1"/>
          <p:nvPr/>
        </p:nvSpPr>
        <p:spPr>
          <a:xfrm>
            <a:off x="6012160" y="9218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ESTUDIOS</a:t>
            </a:r>
            <a:endParaRPr lang="es-AR" b="1" dirty="0"/>
          </a:p>
        </p:txBody>
      </p:sp>
      <p:sp>
        <p:nvSpPr>
          <p:cNvPr id="36" name="35 Rectángulo"/>
          <p:cNvSpPr/>
          <p:nvPr/>
        </p:nvSpPr>
        <p:spPr>
          <a:xfrm>
            <a:off x="1691680" y="1373474"/>
            <a:ext cx="4523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es-E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2940444" y="1415266"/>
            <a:ext cx="452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s-E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2180483" y="2218334"/>
            <a:ext cx="452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s-E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" name="3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857" y="1527148"/>
            <a:ext cx="942596" cy="839624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55" y="2177185"/>
            <a:ext cx="1681805" cy="1370672"/>
          </a:xfrm>
          <a:prstGeom prst="rect">
            <a:avLst/>
          </a:prstGeom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7973">
            <a:off x="4899308" y="3492743"/>
            <a:ext cx="1904762" cy="1263492"/>
          </a:xfrm>
          <a:prstGeom prst="rect">
            <a:avLst/>
          </a:prstGeom>
        </p:spPr>
      </p:pic>
      <p:cxnSp>
        <p:nvCxnSpPr>
          <p:cNvPr id="43" name="42 Conector recto de flecha"/>
          <p:cNvCxnSpPr>
            <a:stCxn id="8" idx="7"/>
          </p:cNvCxnSpPr>
          <p:nvPr/>
        </p:nvCxnSpPr>
        <p:spPr>
          <a:xfrm flipV="1">
            <a:off x="4195237" y="2067694"/>
            <a:ext cx="931620" cy="735415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>
            <a:stCxn id="8" idx="6"/>
          </p:cNvCxnSpPr>
          <p:nvPr/>
        </p:nvCxnSpPr>
        <p:spPr>
          <a:xfrm>
            <a:off x="4247964" y="2929262"/>
            <a:ext cx="1603725" cy="2528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>
            <a:stCxn id="8" idx="5"/>
          </p:cNvCxnSpPr>
          <p:nvPr/>
        </p:nvCxnSpPr>
        <p:spPr>
          <a:xfrm>
            <a:off x="4195237" y="3055414"/>
            <a:ext cx="842595" cy="59645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7" name="56 CuadroTexto"/>
          <p:cNvSpPr txBox="1"/>
          <p:nvPr/>
        </p:nvSpPr>
        <p:spPr>
          <a:xfrm>
            <a:off x="6099900" y="1527148"/>
            <a:ext cx="20882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1 – </a:t>
            </a:r>
            <a:r>
              <a:rPr lang="en-US" sz="900" b="1" dirty="0" err="1" smtClean="0"/>
              <a:t>Puede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recibirse</a:t>
            </a:r>
            <a:r>
              <a:rPr lang="en-US" sz="900" b="1" dirty="0" smtClean="0"/>
              <a:t> sin </a:t>
            </a:r>
            <a:r>
              <a:rPr lang="en-US" sz="900" b="1" dirty="0" err="1" smtClean="0"/>
              <a:t>ningún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equipo</a:t>
            </a:r>
            <a:r>
              <a:rPr lang="en-US" sz="900" b="1" dirty="0" smtClean="0"/>
              <a:t> especial </a:t>
            </a:r>
            <a:r>
              <a:rPr lang="en-US" sz="900" b="1" dirty="0" err="1" smtClean="0"/>
              <a:t>desde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una</a:t>
            </a:r>
            <a:r>
              <a:rPr lang="en-US" sz="900" b="1" dirty="0" smtClean="0"/>
              <a:t> PC con software </a:t>
            </a:r>
            <a:r>
              <a:rPr lang="en-US" sz="900" b="1" dirty="0" err="1" smtClean="0"/>
              <a:t>gratuito</a:t>
            </a:r>
            <a:endParaRPr lang="es-AR" sz="900" b="1" dirty="0"/>
          </a:p>
        </p:txBody>
      </p:sp>
      <p:sp>
        <p:nvSpPr>
          <p:cNvPr id="58" name="57 CuadroTexto"/>
          <p:cNvSpPr txBox="1"/>
          <p:nvPr/>
        </p:nvSpPr>
        <p:spPr>
          <a:xfrm>
            <a:off x="7101175" y="2144432"/>
            <a:ext cx="17281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2</a:t>
            </a:r>
            <a:r>
              <a:rPr lang="en-US" sz="900" b="1" dirty="0" smtClean="0"/>
              <a:t> – </a:t>
            </a:r>
            <a:r>
              <a:rPr lang="en-US" sz="900" b="1" dirty="0" err="1" smtClean="0"/>
              <a:t>Puede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recibirse</a:t>
            </a:r>
            <a:r>
              <a:rPr lang="en-US" sz="900" b="1" dirty="0" smtClean="0"/>
              <a:t> con </a:t>
            </a:r>
            <a:r>
              <a:rPr lang="en-US" sz="900" b="1" dirty="0" err="1" smtClean="0"/>
              <a:t>una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consola</a:t>
            </a:r>
            <a:r>
              <a:rPr lang="en-US" sz="900" b="1" dirty="0" smtClean="0"/>
              <a:t> MX2200 para </a:t>
            </a:r>
            <a:r>
              <a:rPr lang="en-US" sz="900" b="1" dirty="0" err="1" smtClean="0"/>
              <a:t>formar</a:t>
            </a:r>
            <a:r>
              <a:rPr lang="en-US" sz="900" b="1" dirty="0" smtClean="0"/>
              <a:t> un </a:t>
            </a:r>
            <a:r>
              <a:rPr lang="en-US" sz="900" b="1" dirty="0" err="1" smtClean="0"/>
              <a:t>centro</a:t>
            </a:r>
            <a:r>
              <a:rPr lang="en-US" sz="900" b="1" dirty="0" smtClean="0"/>
              <a:t> de </a:t>
            </a:r>
            <a:r>
              <a:rPr lang="en-US" sz="900" b="1" dirty="0" err="1" smtClean="0"/>
              <a:t>noticias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sincronizado</a:t>
            </a:r>
            <a:r>
              <a:rPr lang="en-US" sz="900" b="1" dirty="0" smtClean="0"/>
              <a:t> con el </a:t>
            </a:r>
          </a:p>
          <a:p>
            <a:r>
              <a:rPr lang="en-US" sz="900" b="1" dirty="0"/>
              <a:t> </a:t>
            </a:r>
            <a:r>
              <a:rPr lang="en-US" sz="900" b="1" dirty="0" smtClean="0"/>
              <a:t>    </a:t>
            </a:r>
            <a:r>
              <a:rPr lang="en-US" sz="900" b="1" dirty="0" err="1" smtClean="0"/>
              <a:t>remoto</a:t>
            </a:r>
            <a:r>
              <a:rPr lang="en-US" sz="900" b="1" dirty="0" smtClean="0"/>
              <a:t> </a:t>
            </a:r>
            <a:endParaRPr lang="es-AR" sz="900" b="1" dirty="0"/>
          </a:p>
        </p:txBody>
      </p:sp>
      <p:sp>
        <p:nvSpPr>
          <p:cNvPr id="59" name="58 CuadroTexto"/>
          <p:cNvSpPr txBox="1"/>
          <p:nvPr/>
        </p:nvSpPr>
        <p:spPr>
          <a:xfrm>
            <a:off x="6781713" y="3547857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3</a:t>
            </a:r>
            <a:r>
              <a:rPr lang="en-US" sz="900" b="1" dirty="0" smtClean="0"/>
              <a:t> – </a:t>
            </a:r>
            <a:r>
              <a:rPr lang="en-US" sz="900" b="1" dirty="0" err="1" smtClean="0"/>
              <a:t>Puede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recibirse</a:t>
            </a:r>
            <a:r>
              <a:rPr lang="en-US" sz="900" b="1" dirty="0" smtClean="0"/>
              <a:t>  </a:t>
            </a:r>
            <a:r>
              <a:rPr lang="en-US" sz="900" b="1" dirty="0" err="1" smtClean="0"/>
              <a:t>por</a:t>
            </a:r>
            <a:r>
              <a:rPr lang="en-US" sz="900" b="1" dirty="0" smtClean="0"/>
              <a:t> la entrada AoIP de la UX24 para </a:t>
            </a:r>
            <a:r>
              <a:rPr lang="en-US" sz="900" b="1" dirty="0" err="1" smtClean="0"/>
              <a:t>enviar</a:t>
            </a:r>
            <a:r>
              <a:rPr lang="en-US" sz="900" b="1" dirty="0" smtClean="0"/>
              <a:t> </a:t>
            </a:r>
            <a:r>
              <a:rPr lang="en-US" sz="900" b="1" dirty="0"/>
              <a:t>la </a:t>
            </a:r>
            <a:r>
              <a:rPr lang="en-US" sz="900" b="1" dirty="0" err="1"/>
              <a:t>consola</a:t>
            </a:r>
            <a:r>
              <a:rPr lang="en-US" sz="900" b="1" dirty="0"/>
              <a:t> </a:t>
            </a:r>
            <a:r>
              <a:rPr lang="en-US" sz="900" b="1" dirty="0" err="1" smtClean="0"/>
              <a:t>remota</a:t>
            </a:r>
            <a:r>
              <a:rPr lang="en-US" sz="900" b="1" dirty="0" smtClean="0"/>
              <a:t> a un </a:t>
            </a:r>
            <a:r>
              <a:rPr lang="en-US" sz="900" b="1" dirty="0" err="1" smtClean="0"/>
              <a:t>atenuador</a:t>
            </a:r>
            <a:r>
              <a:rPr lang="en-US" sz="900" b="1" dirty="0" smtClean="0"/>
              <a:t> de entrada de la UX24 y a </a:t>
            </a:r>
            <a:r>
              <a:rPr lang="en-US" sz="900" b="1" dirty="0" err="1" smtClean="0"/>
              <a:t>su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vez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transmitir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las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preguntas</a:t>
            </a:r>
            <a:r>
              <a:rPr lang="en-US" sz="900" b="1" dirty="0" smtClean="0"/>
              <a:t> de los </a:t>
            </a:r>
            <a:r>
              <a:rPr lang="en-US" sz="900" b="1" dirty="0" err="1" smtClean="0"/>
              <a:t>periodistas</a:t>
            </a:r>
            <a:r>
              <a:rPr lang="en-US" sz="900" b="1" dirty="0" smtClean="0"/>
              <a:t> locales </a:t>
            </a:r>
            <a:endParaRPr lang="es-AR" sz="900" b="1" dirty="0"/>
          </a:p>
        </p:txBody>
      </p:sp>
      <p:sp>
        <p:nvSpPr>
          <p:cNvPr id="8" name="7 Elipse"/>
          <p:cNvSpPr/>
          <p:nvPr/>
        </p:nvSpPr>
        <p:spPr>
          <a:xfrm>
            <a:off x="3887924" y="2750855"/>
            <a:ext cx="360040" cy="356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9" name="38 Conector recto de flecha"/>
          <p:cNvCxnSpPr/>
          <p:nvPr/>
        </p:nvCxnSpPr>
        <p:spPr>
          <a:xfrm flipV="1">
            <a:off x="1714959" y="1415266"/>
            <a:ext cx="798678" cy="1160315"/>
          </a:xfrm>
          <a:prstGeom prst="straightConnector1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>
            <a:endCxn id="8" idx="1"/>
          </p:cNvCxnSpPr>
          <p:nvPr/>
        </p:nvCxnSpPr>
        <p:spPr>
          <a:xfrm>
            <a:off x="3419872" y="1465208"/>
            <a:ext cx="520779" cy="1337901"/>
          </a:xfrm>
          <a:prstGeom prst="straightConnector1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179512" y="1373474"/>
            <a:ext cx="15792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900" b="1" dirty="0"/>
              <a:t>M</a:t>
            </a:r>
            <a:r>
              <a:rPr lang="es-AR" sz="900" b="1" dirty="0" smtClean="0"/>
              <a:t>X2200: Rápida conexión en 3 pasos automáticos:  </a:t>
            </a:r>
            <a:endParaRPr lang="es-AR" sz="9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68" y="483518"/>
            <a:ext cx="1828756" cy="107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8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49274"/>
          </a:xfrm>
        </p:spPr>
        <p:txBody>
          <a:bodyPr>
            <a:noAutofit/>
          </a:bodyPr>
          <a:lstStyle/>
          <a:p>
            <a:r>
              <a:rPr lang="en-US" sz="2800" dirty="0" smtClean="0"/>
              <a:t>Si no le </a:t>
            </a:r>
            <a:r>
              <a:rPr lang="en-US" sz="2800" dirty="0" err="1" smtClean="0"/>
              <a:t>alcanza</a:t>
            </a:r>
            <a:r>
              <a:rPr lang="en-US" sz="2800" dirty="0" smtClean="0"/>
              <a:t> la </a:t>
            </a:r>
            <a:r>
              <a:rPr lang="en-US" sz="2800" dirty="0" err="1" smtClean="0"/>
              <a:t>velocidad</a:t>
            </a:r>
            <a:r>
              <a:rPr lang="en-US" sz="2800" dirty="0" smtClean="0"/>
              <a:t> de Internet en un </a:t>
            </a:r>
            <a:r>
              <a:rPr lang="en-US" sz="2800" dirty="0" err="1"/>
              <a:t>E</a:t>
            </a:r>
            <a:r>
              <a:rPr lang="en-US" sz="2800" dirty="0" err="1" smtClean="0"/>
              <a:t>stadio</a:t>
            </a:r>
            <a:r>
              <a:rPr lang="en-US" sz="2800" dirty="0" smtClean="0"/>
              <a:t>…  use </a:t>
            </a:r>
            <a:r>
              <a:rPr lang="en-US" sz="2800" b="1" i="1" dirty="0" smtClean="0"/>
              <a:t>Channel Bonding</a:t>
            </a:r>
            <a:endParaRPr lang="es-AR" sz="2800" b="1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38</a:t>
            </a:fld>
            <a:endParaRPr lang="es-AR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58600"/>
            <a:ext cx="3704656" cy="3019295"/>
          </a:xfrm>
          <a:prstGeom prst="rect">
            <a:avLst/>
          </a:prstGeom>
        </p:spPr>
      </p:pic>
      <p:cxnSp>
        <p:nvCxnSpPr>
          <p:cNvPr id="6" name="5 Conector recto de flecha"/>
          <p:cNvCxnSpPr/>
          <p:nvPr/>
        </p:nvCxnSpPr>
        <p:spPr>
          <a:xfrm>
            <a:off x="3394787" y="2715766"/>
            <a:ext cx="1551387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V="1">
            <a:off x="2958887" y="3652913"/>
            <a:ext cx="1541105" cy="35483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3282">
            <a:off x="4400965" y="3273032"/>
            <a:ext cx="947600" cy="759762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87" y="4115130"/>
            <a:ext cx="1634346" cy="935484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1002976" y="1059582"/>
            <a:ext cx="54006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b="1" dirty="0" smtClean="0"/>
              <a:t>Existen estadios grandes en los que Internet no es buena. Sobre todo cuando el público comienza a enviar fotos y mensajes…</a:t>
            </a:r>
            <a:br>
              <a:rPr lang="es-AR" sz="1100" b="1" dirty="0" smtClean="0"/>
            </a:br>
            <a:r>
              <a:rPr lang="es-AR" sz="1100" b="1" dirty="0" smtClean="0"/>
              <a:t>Para eso se inventó el </a:t>
            </a:r>
            <a:r>
              <a:rPr lang="es-AR" sz="1100" b="1" i="1" dirty="0" err="1" smtClean="0"/>
              <a:t>channel</a:t>
            </a:r>
            <a:r>
              <a:rPr lang="es-AR" sz="1100" b="1" i="1" dirty="0" smtClean="0"/>
              <a:t> </a:t>
            </a:r>
            <a:r>
              <a:rPr lang="es-AR" sz="1100" b="1" i="1" dirty="0" err="1" smtClean="0"/>
              <a:t>bonding</a:t>
            </a:r>
            <a:r>
              <a:rPr lang="es-AR" sz="1100" b="1" i="1" dirty="0" smtClean="0"/>
              <a:t> </a:t>
            </a:r>
            <a:r>
              <a:rPr lang="es-AR" sz="1100" b="1" dirty="0" smtClean="0"/>
              <a:t>que es un servicio que permite sumar la velocidad de varias entradas de Internet y que resuelve el problema en los grandes estadios.</a:t>
            </a:r>
          </a:p>
          <a:p>
            <a:r>
              <a:rPr lang="es-AR" sz="1100" b="1" dirty="0" smtClean="0"/>
              <a:t>La MX2200 por usar LINUX permite el uso de este servicio </a:t>
            </a:r>
          </a:p>
          <a:p>
            <a:r>
              <a:rPr lang="es-AR" sz="1100" b="1" dirty="0" smtClean="0"/>
              <a:t>a partir de la versión 2.0 de software</a:t>
            </a:r>
            <a:endParaRPr lang="es-AR" sz="11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656315" y="2461849"/>
            <a:ext cx="17629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/>
              <a:t>1 – </a:t>
            </a:r>
            <a:r>
              <a:rPr lang="en-US" sz="900" b="1" dirty="0" err="1" smtClean="0"/>
              <a:t>Conexión</a:t>
            </a:r>
            <a:r>
              <a:rPr lang="en-US" sz="900" b="1" dirty="0" smtClean="0"/>
              <a:t> Internet </a:t>
            </a:r>
            <a:r>
              <a:rPr lang="en-US" sz="900" b="1" dirty="0" err="1" smtClean="0"/>
              <a:t>por</a:t>
            </a:r>
            <a:r>
              <a:rPr lang="en-US" sz="900" b="1" dirty="0" smtClean="0"/>
              <a:t> cable </a:t>
            </a:r>
            <a:r>
              <a:rPr lang="en-US" sz="900" b="1" dirty="0" err="1" smtClean="0"/>
              <a:t>ofrecida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por</a:t>
            </a:r>
            <a:r>
              <a:rPr lang="en-US" sz="900" b="1" dirty="0" smtClean="0"/>
              <a:t> el </a:t>
            </a:r>
            <a:r>
              <a:rPr lang="en-US" sz="900" b="1" dirty="0" err="1" smtClean="0"/>
              <a:t>estadio</a:t>
            </a:r>
            <a:endParaRPr lang="es-AR" sz="9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748341" y="3463090"/>
            <a:ext cx="121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/>
              <a:t>2</a:t>
            </a:r>
            <a:r>
              <a:rPr lang="en-US" sz="900" b="1" dirty="0" smtClean="0"/>
              <a:t> – </a:t>
            </a:r>
            <a:r>
              <a:rPr lang="en-US" sz="900" b="1" dirty="0" err="1" smtClean="0"/>
              <a:t>Conexión</a:t>
            </a:r>
            <a:r>
              <a:rPr lang="en-US" sz="900" b="1" dirty="0" smtClean="0"/>
              <a:t> WiFi del </a:t>
            </a:r>
            <a:r>
              <a:rPr lang="en-US" sz="900" b="1" dirty="0" err="1" smtClean="0"/>
              <a:t>Estadio</a:t>
            </a:r>
            <a:endParaRPr lang="es-AR" sz="9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475656" y="4134516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/>
              <a:t>3</a:t>
            </a:r>
            <a:r>
              <a:rPr lang="en-US" sz="900" b="1" dirty="0" smtClean="0"/>
              <a:t> – </a:t>
            </a:r>
            <a:r>
              <a:rPr lang="en-US" sz="900" b="1" dirty="0" err="1" smtClean="0"/>
              <a:t>Celular</a:t>
            </a:r>
            <a:r>
              <a:rPr lang="en-US" sz="900" b="1" dirty="0" smtClean="0"/>
              <a:t> con 4G </a:t>
            </a:r>
            <a:r>
              <a:rPr lang="en-US" sz="900" b="1" dirty="0" err="1" smtClean="0"/>
              <a:t>empleado</a:t>
            </a:r>
            <a:r>
              <a:rPr lang="en-US" sz="900" b="1" dirty="0" smtClean="0"/>
              <a:t> en el </a:t>
            </a:r>
            <a:r>
              <a:rPr lang="en-US" sz="900" b="1" dirty="0" err="1" smtClean="0"/>
              <a:t>modo</a:t>
            </a:r>
            <a:r>
              <a:rPr lang="en-US" sz="900" b="1" dirty="0" smtClean="0"/>
              <a:t> “</a:t>
            </a:r>
            <a:r>
              <a:rPr lang="en-US" sz="900" b="1" dirty="0" err="1" smtClean="0"/>
              <a:t>compartir</a:t>
            </a:r>
            <a:r>
              <a:rPr lang="en-US" sz="900" b="1" dirty="0" smtClean="0"/>
              <a:t>” </a:t>
            </a:r>
            <a:r>
              <a:rPr lang="en-US" sz="900" b="1" dirty="0" err="1" smtClean="0"/>
              <a:t>que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permite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enviar</a:t>
            </a:r>
            <a:r>
              <a:rPr lang="en-US" sz="900" b="1" dirty="0" smtClean="0"/>
              <a:t> Internet 3G / 4G </a:t>
            </a:r>
            <a:r>
              <a:rPr lang="en-US" sz="900" b="1" dirty="0" err="1" smtClean="0"/>
              <a:t>por</a:t>
            </a:r>
            <a:r>
              <a:rPr lang="en-US" sz="900" b="1" dirty="0" smtClean="0"/>
              <a:t> WiFi</a:t>
            </a:r>
            <a:endParaRPr lang="es-AR" sz="900" b="1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1957">
            <a:off x="4239477" y="4174597"/>
            <a:ext cx="947600" cy="75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2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Conectividad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en </a:t>
            </a:r>
            <a:r>
              <a:rPr lang="en-US" dirty="0" err="1" smtClean="0"/>
              <a:t>una</a:t>
            </a:r>
            <a:r>
              <a:rPr lang="en-US" dirty="0" smtClean="0"/>
              <a:t> radio </a:t>
            </a:r>
            <a:r>
              <a:rPr lang="en-US" dirty="0" err="1" smtClean="0"/>
              <a:t>Inteligente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2139702"/>
            <a:ext cx="8062912" cy="1314450"/>
          </a:xfrm>
        </p:spPr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ventajas</a:t>
            </a:r>
            <a:r>
              <a:rPr lang="en-US" dirty="0" smtClean="0"/>
              <a:t> de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tecnología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9009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9542"/>
            <a:ext cx="8229600" cy="4141564"/>
          </a:xfrm>
        </p:spPr>
        <p:txBody>
          <a:bodyPr>
            <a:normAutofit fontScale="92500"/>
          </a:bodyPr>
          <a:lstStyle/>
          <a:p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Fue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el primer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dispositivo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digital en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ingresar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una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estación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de radio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r>
              <a:rPr lang="es-AR" dirty="0" smtClean="0"/>
              <a:t>La conmoción fue tal que en la NAB 1990 un célebre ingeniero norteamericano nos dijo:  ”…es un invento asombroso pero nadie lo va a usar en radio pues el audio y la computadora son como el aceite y el agua; nunca se mezclan” </a:t>
            </a:r>
          </a:p>
          <a:p>
            <a:pPr marL="64008" indent="0">
              <a:buNone/>
            </a:pP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299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conectividad</a:t>
            </a:r>
            <a:r>
              <a:rPr lang="en-US" dirty="0" smtClean="0"/>
              <a:t> en los </a:t>
            </a:r>
            <a:r>
              <a:rPr lang="en-US" dirty="0" err="1" smtClean="0"/>
              <a:t>estudios</a:t>
            </a:r>
            <a:r>
              <a:rPr lang="en-US" dirty="0" smtClean="0"/>
              <a:t> de radio </a:t>
            </a:r>
            <a:r>
              <a:rPr lang="en-US" dirty="0" err="1" smtClean="0"/>
              <a:t>inteligentes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Los </a:t>
            </a:r>
            <a:r>
              <a:rPr lang="en-US" sz="2000" dirty="0" err="1" smtClean="0"/>
              <a:t>sistemas</a:t>
            </a:r>
            <a:r>
              <a:rPr lang="en-US" sz="2000" dirty="0" smtClean="0"/>
              <a:t> </a:t>
            </a:r>
            <a:r>
              <a:rPr lang="en-US" sz="2000" dirty="0" err="1" smtClean="0"/>
              <a:t>digitales</a:t>
            </a:r>
            <a:r>
              <a:rPr lang="en-US" sz="2000" dirty="0" smtClean="0"/>
              <a:t> </a:t>
            </a:r>
            <a:r>
              <a:rPr lang="en-US" sz="2000" dirty="0" err="1" smtClean="0"/>
              <a:t>siempre</a:t>
            </a:r>
            <a:r>
              <a:rPr lang="en-US" sz="2000" dirty="0" smtClean="0"/>
              <a:t> </a:t>
            </a:r>
            <a:r>
              <a:rPr lang="en-US" sz="2000" dirty="0" err="1" smtClean="0"/>
              <a:t>pueden</a:t>
            </a:r>
            <a:r>
              <a:rPr lang="en-US" sz="2000" dirty="0" smtClean="0"/>
              <a:t> </a:t>
            </a:r>
            <a:r>
              <a:rPr lang="en-US" sz="2000" dirty="0" err="1" smtClean="0"/>
              <a:t>interconectarse</a:t>
            </a:r>
            <a:r>
              <a:rPr lang="en-US" sz="2000" dirty="0" smtClean="0"/>
              <a:t> para </a:t>
            </a:r>
            <a:r>
              <a:rPr lang="en-US" sz="2000" dirty="0" err="1" smtClean="0"/>
              <a:t>manejar</a:t>
            </a:r>
            <a:r>
              <a:rPr lang="en-US" sz="2000" dirty="0" smtClean="0"/>
              <a:t> audio. </a:t>
            </a:r>
          </a:p>
          <a:p>
            <a:endParaRPr lang="en-US" sz="2000" dirty="0" smtClean="0"/>
          </a:p>
          <a:p>
            <a:r>
              <a:rPr lang="en-US" sz="2000" dirty="0" smtClean="0"/>
              <a:t>Es </a:t>
            </a:r>
            <a:r>
              <a:rPr lang="en-US" sz="2000" dirty="0" err="1" smtClean="0"/>
              <a:t>decir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podemos</a:t>
            </a:r>
            <a:r>
              <a:rPr lang="en-US" sz="2000" dirty="0" smtClean="0"/>
              <a:t>  </a:t>
            </a:r>
            <a:r>
              <a:rPr lang="en-US" sz="2000" dirty="0" err="1" smtClean="0"/>
              <a:t>usar</a:t>
            </a:r>
            <a:r>
              <a:rPr lang="en-US" sz="2000" dirty="0" smtClean="0"/>
              <a:t> software de </a:t>
            </a:r>
            <a:r>
              <a:rPr lang="en-US" sz="2000" dirty="0" err="1" smtClean="0"/>
              <a:t>automatización</a:t>
            </a:r>
            <a:r>
              <a:rPr lang="en-US" sz="2000" dirty="0" smtClean="0"/>
              <a:t> de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marca</a:t>
            </a:r>
            <a:r>
              <a:rPr lang="en-US" sz="2000" dirty="0" smtClean="0"/>
              <a:t>, </a:t>
            </a:r>
            <a:r>
              <a:rPr lang="en-US" sz="2000" dirty="0" err="1" smtClean="0"/>
              <a:t>consolas</a:t>
            </a:r>
            <a:r>
              <a:rPr lang="en-US" sz="2000" dirty="0" smtClean="0"/>
              <a:t> de audio de </a:t>
            </a:r>
            <a:r>
              <a:rPr lang="en-US" sz="2000" dirty="0" err="1" smtClean="0"/>
              <a:t>otra</a:t>
            </a:r>
            <a:r>
              <a:rPr lang="en-US" sz="2000" dirty="0"/>
              <a:t> </a:t>
            </a:r>
            <a:r>
              <a:rPr lang="en-US" sz="2000" dirty="0" smtClean="0"/>
              <a:t>y  </a:t>
            </a:r>
            <a:r>
              <a:rPr lang="en-US" sz="2000" dirty="0" err="1" smtClean="0"/>
              <a:t>procesadores</a:t>
            </a:r>
            <a:r>
              <a:rPr lang="en-US" sz="2000" dirty="0" smtClean="0"/>
              <a:t> de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tercera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Esto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bien</a:t>
            </a:r>
            <a:r>
              <a:rPr lang="en-US" sz="2000" dirty="0" smtClean="0"/>
              <a:t> </a:t>
            </a:r>
            <a:r>
              <a:rPr lang="en-US" sz="2000" dirty="0" err="1" smtClean="0"/>
              <a:t>permite</a:t>
            </a:r>
            <a:r>
              <a:rPr lang="en-US" sz="2000" dirty="0" smtClean="0"/>
              <a:t> </a:t>
            </a:r>
            <a:r>
              <a:rPr lang="en-US" sz="2000" dirty="0" err="1" smtClean="0"/>
              <a:t>transportar</a:t>
            </a:r>
            <a:r>
              <a:rPr lang="en-US" sz="2000" dirty="0" smtClean="0"/>
              <a:t> el audio,</a:t>
            </a:r>
            <a:br>
              <a:rPr lang="en-US" sz="2000" dirty="0" smtClean="0"/>
            </a:br>
            <a:r>
              <a:rPr lang="en-US" sz="2000" b="1" dirty="0" smtClean="0">
                <a:solidFill>
                  <a:srgbClr val="FFC000"/>
                </a:solidFill>
              </a:rPr>
              <a:t>NO PERMITE </a:t>
            </a:r>
            <a:r>
              <a:rPr lang="en-US" sz="2000" b="1" dirty="0" err="1" smtClean="0">
                <a:solidFill>
                  <a:srgbClr val="FFC000"/>
                </a:solidFill>
              </a:rPr>
              <a:t>intercambiar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información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entre </a:t>
            </a:r>
            <a:r>
              <a:rPr lang="en-US" sz="2000" dirty="0" err="1" smtClean="0"/>
              <a:t>equipos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endParaRPr lang="es-AR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40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8672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 </a:t>
            </a:r>
            <a:r>
              <a:rPr lang="en-US" dirty="0" err="1"/>
              <a:t>conectividad</a:t>
            </a:r>
            <a:r>
              <a:rPr lang="en-US" dirty="0"/>
              <a:t> en los </a:t>
            </a:r>
            <a:r>
              <a:rPr lang="en-US" dirty="0" err="1"/>
              <a:t>estudios</a:t>
            </a:r>
            <a:r>
              <a:rPr lang="en-US" dirty="0"/>
              <a:t> de radio </a:t>
            </a:r>
            <a:r>
              <a:rPr lang="en-US" dirty="0" err="1"/>
              <a:t>inteligentes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razón</a:t>
            </a:r>
            <a:r>
              <a:rPr lang="en-US" dirty="0" smtClean="0"/>
              <a:t> para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falta</a:t>
            </a:r>
            <a:r>
              <a:rPr lang="en-US" dirty="0" smtClean="0"/>
              <a:t> de </a:t>
            </a:r>
            <a:r>
              <a:rPr lang="en-US" dirty="0" err="1" smtClean="0"/>
              <a:t>intercambio</a:t>
            </a:r>
            <a:r>
              <a:rPr lang="en-US" dirty="0" smtClean="0"/>
              <a:t>   es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aún</a:t>
            </a:r>
            <a:r>
              <a:rPr lang="en-US" dirty="0" smtClean="0"/>
              <a:t> no </a:t>
            </a:r>
            <a:r>
              <a:rPr lang="en-US" dirty="0" err="1" smtClean="0"/>
              <a:t>existen</a:t>
            </a:r>
            <a:r>
              <a:rPr lang="en-US" dirty="0" smtClean="0"/>
              <a:t> </a:t>
            </a:r>
            <a:r>
              <a:rPr lang="en-US" dirty="0" err="1" smtClean="0"/>
              <a:t>normas</a:t>
            </a:r>
            <a:r>
              <a:rPr lang="en-US" dirty="0" smtClean="0"/>
              <a:t> </a:t>
            </a:r>
            <a:r>
              <a:rPr lang="en-US" dirty="0" err="1" smtClean="0"/>
              <a:t>internacionales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permitan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Pero</a:t>
            </a:r>
            <a:r>
              <a:rPr lang="en-US" dirty="0" smtClean="0"/>
              <a:t> dado </a:t>
            </a:r>
            <a:r>
              <a:rPr lang="en-US" dirty="0" err="1" smtClean="0"/>
              <a:t>que</a:t>
            </a:r>
            <a:r>
              <a:rPr lang="en-US" dirty="0" smtClean="0"/>
              <a:t> Solidyne es la </a:t>
            </a:r>
            <a:r>
              <a:rPr lang="en-US" dirty="0" err="1" smtClean="0"/>
              <a:t>única</a:t>
            </a:r>
            <a:r>
              <a:rPr lang="en-US" dirty="0" smtClean="0"/>
              <a:t> </a:t>
            </a:r>
            <a:r>
              <a:rPr lang="en-US" dirty="0" err="1" smtClean="0"/>
              <a:t>empresa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fabrica</a:t>
            </a:r>
            <a:r>
              <a:rPr lang="en-US" dirty="0" smtClean="0"/>
              <a:t> TODOS los </a:t>
            </a:r>
            <a:r>
              <a:rPr lang="en-US" dirty="0" err="1" smtClean="0"/>
              <a:t>productos</a:t>
            </a:r>
            <a:r>
              <a:rPr lang="en-US" dirty="0" smtClean="0"/>
              <a:t> para un  Estudio de radio, </a:t>
            </a:r>
            <a:r>
              <a:rPr lang="en-US" dirty="0" err="1" smtClean="0"/>
              <a:t>hemos</a:t>
            </a:r>
            <a:r>
              <a:rPr lang="en-US" dirty="0" smtClean="0"/>
              <a:t> </a:t>
            </a:r>
            <a:r>
              <a:rPr lang="en-US" dirty="0" err="1" smtClean="0"/>
              <a:t>creado</a:t>
            </a:r>
            <a:r>
              <a:rPr lang="en-US" dirty="0" smtClean="0"/>
              <a:t> </a:t>
            </a:r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propia</a:t>
            </a:r>
            <a:r>
              <a:rPr lang="en-US" dirty="0" smtClean="0"/>
              <a:t> </a:t>
            </a:r>
            <a:r>
              <a:rPr lang="en-US" dirty="0" err="1" smtClean="0"/>
              <a:t>norma</a:t>
            </a:r>
            <a:r>
              <a:rPr lang="en-US" dirty="0" smtClean="0"/>
              <a:t> de </a:t>
            </a:r>
            <a:r>
              <a:rPr lang="en-US" dirty="0" err="1" smtClean="0"/>
              <a:t>interconexión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Ud</a:t>
            </a:r>
            <a:r>
              <a:rPr lang="en-US" dirty="0" smtClean="0"/>
              <a:t> complete de a </a:t>
            </a:r>
            <a:r>
              <a:rPr lang="en-US" dirty="0" err="1" smtClean="0"/>
              <a:t>poco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cadena</a:t>
            </a:r>
            <a:r>
              <a:rPr lang="en-US" dirty="0" smtClean="0"/>
              <a:t> y </a:t>
            </a:r>
            <a:r>
              <a:rPr lang="en-US" dirty="0" err="1" smtClean="0"/>
              <a:t>finalmente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sea Solidyne </a:t>
            </a:r>
            <a:r>
              <a:rPr lang="en-US" dirty="0" err="1" smtClean="0"/>
              <a:t>obtendrá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premio</a:t>
            </a:r>
            <a:r>
              <a:rPr lang="en-US" dirty="0" smtClean="0"/>
              <a:t>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b="1" dirty="0" smtClean="0"/>
              <a:t>Radio IP </a:t>
            </a:r>
            <a:r>
              <a:rPr lang="en-US" b="1" dirty="0" err="1" smtClean="0"/>
              <a:t>Inteligente</a:t>
            </a:r>
            <a:endParaRPr lang="es-AR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41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945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8445"/>
            <a:ext cx="8229600" cy="7890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Las </a:t>
            </a:r>
            <a:r>
              <a:rPr lang="en-US" sz="3200" dirty="0" err="1" smtClean="0"/>
              <a:t>ventajas</a:t>
            </a:r>
            <a:r>
              <a:rPr lang="en-US" sz="3200" dirty="0" smtClean="0"/>
              <a:t> de la Radio </a:t>
            </a:r>
            <a:r>
              <a:rPr lang="en-US" sz="3200" dirty="0" err="1" smtClean="0"/>
              <a:t>Inteligente</a:t>
            </a:r>
            <a:endParaRPr lang="es-AR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42</a:t>
            </a:fld>
            <a:endParaRPr lang="es-AR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3" y="3359253"/>
            <a:ext cx="2625926" cy="1741864"/>
          </a:xfrm>
          <a:prstGeom prst="rect">
            <a:avLst/>
          </a:prstGeom>
        </p:spPr>
      </p:pic>
      <p:sp>
        <p:nvSpPr>
          <p:cNvPr id="9" name="8 Rectángulo redondeado"/>
          <p:cNvSpPr/>
          <p:nvPr/>
        </p:nvSpPr>
        <p:spPr>
          <a:xfrm>
            <a:off x="539552" y="1491649"/>
            <a:ext cx="2304256" cy="1224136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 redondeado"/>
          <p:cNvSpPr/>
          <p:nvPr/>
        </p:nvSpPr>
        <p:spPr>
          <a:xfrm>
            <a:off x="3146645" y="1707673"/>
            <a:ext cx="14401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448" y="1987316"/>
            <a:ext cx="360040" cy="67437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71292"/>
            <a:ext cx="766584" cy="66485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1510"/>
            <a:ext cx="1869867" cy="187220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83" y="3285720"/>
            <a:ext cx="1219592" cy="1214231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34782"/>
            <a:ext cx="1773560" cy="73476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436095" y="1076150"/>
            <a:ext cx="1437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 smtClean="0"/>
              <a:t>Internet o Microondas </a:t>
            </a:r>
            <a:endParaRPr lang="es-AR" sz="1600" b="1" dirty="0"/>
          </a:p>
        </p:txBody>
      </p:sp>
      <p:cxnSp>
        <p:nvCxnSpPr>
          <p:cNvPr id="14" name="13 Conector recto de flecha"/>
          <p:cNvCxnSpPr/>
          <p:nvPr/>
        </p:nvCxnSpPr>
        <p:spPr>
          <a:xfrm flipV="1">
            <a:off x="1331640" y="2967794"/>
            <a:ext cx="3744416" cy="36004"/>
          </a:xfrm>
          <a:prstGeom prst="straightConnector1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headEnd type="arrow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>
            <a:off x="5076056" y="1771292"/>
            <a:ext cx="504056" cy="1196502"/>
          </a:xfrm>
          <a:prstGeom prst="straightConnector1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headEnd type="arrow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H="1" flipV="1">
            <a:off x="6516216" y="1707673"/>
            <a:ext cx="936104" cy="396044"/>
          </a:xfrm>
          <a:prstGeom prst="straightConnector1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headEnd type="arrow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2267744" y="2715785"/>
            <a:ext cx="0" cy="288013"/>
          </a:xfrm>
          <a:prstGeom prst="straightConnector1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3635896" y="2661695"/>
            <a:ext cx="0" cy="342103"/>
          </a:xfrm>
          <a:prstGeom prst="straightConnector1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2051720" y="2971052"/>
            <a:ext cx="0" cy="514723"/>
          </a:xfrm>
          <a:prstGeom prst="straightConnector1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3965720" y="2954276"/>
            <a:ext cx="0" cy="337283"/>
          </a:xfrm>
          <a:prstGeom prst="straightConnector1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39 Rectángulo redondeado"/>
          <p:cNvSpPr/>
          <p:nvPr/>
        </p:nvSpPr>
        <p:spPr>
          <a:xfrm>
            <a:off x="4114448" y="2832746"/>
            <a:ext cx="745584" cy="243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1" name="40 CuadroTexto"/>
          <p:cNvSpPr txBox="1"/>
          <p:nvPr/>
        </p:nvSpPr>
        <p:spPr>
          <a:xfrm>
            <a:off x="4163204" y="278270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LAN</a:t>
            </a:r>
            <a:endParaRPr lang="es-AR" sz="16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501268" y="778114"/>
            <a:ext cx="2535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000" b="1" dirty="0" smtClean="0"/>
              <a:t>El Audicom informa al procesador el estilo del  tema musical en el aire para cambiar los </a:t>
            </a:r>
            <a:r>
              <a:rPr lang="es-AR" sz="1000" b="1" dirty="0" err="1" smtClean="0"/>
              <a:t>presets</a:t>
            </a:r>
            <a:r>
              <a:rPr lang="es-AR" sz="1000" b="1" dirty="0" smtClean="0"/>
              <a:t> de ajuste.</a:t>
            </a:r>
          </a:p>
          <a:p>
            <a:pPr algn="just"/>
            <a:r>
              <a:rPr lang="es-AR" sz="1000" b="1" dirty="0" smtClean="0"/>
              <a:t>No es lo mismo JAZZ que ROCK...</a:t>
            </a:r>
            <a:endParaRPr lang="es-AR" sz="1000" b="1" dirty="0"/>
          </a:p>
        </p:txBody>
      </p:sp>
      <p:sp>
        <p:nvSpPr>
          <p:cNvPr id="43" name="42 CuadroTexto"/>
          <p:cNvSpPr txBox="1"/>
          <p:nvPr/>
        </p:nvSpPr>
        <p:spPr>
          <a:xfrm>
            <a:off x="3071408" y="971822"/>
            <a:ext cx="1788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000" b="1" dirty="0" smtClean="0"/>
              <a:t>La UX24 informa al CLOSE cual micrófono está activo para conmutar la cámara de TV</a:t>
            </a:r>
            <a:endParaRPr lang="es-AR" sz="1000" b="1" dirty="0"/>
          </a:p>
        </p:txBody>
      </p:sp>
      <p:sp>
        <p:nvSpPr>
          <p:cNvPr id="44" name="43 CuadroTexto"/>
          <p:cNvSpPr txBox="1"/>
          <p:nvPr/>
        </p:nvSpPr>
        <p:spPr>
          <a:xfrm rot="20499185">
            <a:off x="50723" y="3097398"/>
            <a:ext cx="1434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Consolas </a:t>
            </a:r>
          </a:p>
          <a:p>
            <a:r>
              <a:rPr lang="es-AR" sz="1000" b="1" dirty="0" smtClean="0"/>
              <a:t>UNIDEX UX24</a:t>
            </a:r>
          </a:p>
          <a:p>
            <a:r>
              <a:rPr lang="es-AR" sz="1000" b="1" dirty="0" smtClean="0"/>
              <a:t>DX816/822AoIPcam</a:t>
            </a:r>
            <a:endParaRPr lang="es-AR" sz="1000" b="1" dirty="0"/>
          </a:p>
        </p:txBody>
      </p:sp>
      <p:sp>
        <p:nvSpPr>
          <p:cNvPr id="45" name="44 CuadroTexto"/>
          <p:cNvSpPr txBox="1"/>
          <p:nvPr/>
        </p:nvSpPr>
        <p:spPr>
          <a:xfrm>
            <a:off x="6564866" y="2480355"/>
            <a:ext cx="257913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000" b="1" dirty="0" smtClean="0"/>
              <a:t>El procesador 542/AoIP está en Planta Transmisora y recibe datos sobre:</a:t>
            </a:r>
          </a:p>
          <a:p>
            <a:pPr algn="just"/>
            <a:endParaRPr lang="es-AR" sz="1000" b="1" dirty="0" smtClean="0"/>
          </a:p>
          <a:p>
            <a:pPr algn="just"/>
            <a:r>
              <a:rPr lang="es-AR" sz="1200" b="1" dirty="0" smtClean="0">
                <a:solidFill>
                  <a:srgbClr val="FFC000"/>
                </a:solidFill>
              </a:rPr>
              <a:t>1</a:t>
            </a:r>
            <a:r>
              <a:rPr lang="es-AR" sz="1000" b="1" dirty="0" smtClean="0">
                <a:solidFill>
                  <a:srgbClr val="FFC000"/>
                </a:solidFill>
              </a:rPr>
              <a:t>-Estilo Musical </a:t>
            </a:r>
            <a:r>
              <a:rPr lang="es-AR" sz="1000" b="1" dirty="0" smtClean="0"/>
              <a:t>(para cambiar ajuste)</a:t>
            </a:r>
          </a:p>
          <a:p>
            <a:pPr algn="just"/>
            <a:endParaRPr lang="es-AR" sz="1000" b="1" dirty="0" smtClean="0"/>
          </a:p>
          <a:p>
            <a:pPr algn="just"/>
            <a:r>
              <a:rPr lang="es-AR" sz="1200" b="1" dirty="0" smtClean="0">
                <a:solidFill>
                  <a:srgbClr val="FFC000"/>
                </a:solidFill>
              </a:rPr>
              <a:t>2</a:t>
            </a:r>
            <a:r>
              <a:rPr lang="es-AR" sz="1000" b="1" dirty="0" smtClean="0">
                <a:solidFill>
                  <a:srgbClr val="FFC000"/>
                </a:solidFill>
              </a:rPr>
              <a:t>-La  UX24 </a:t>
            </a:r>
            <a:r>
              <a:rPr lang="es-AR" sz="1000" b="1" dirty="0" smtClean="0"/>
              <a:t>le informa cuando los </a:t>
            </a:r>
            <a:r>
              <a:rPr lang="es-AR" sz="1000" b="1" dirty="0" err="1" smtClean="0"/>
              <a:t>MICs</a:t>
            </a:r>
            <a:endParaRPr lang="es-AR" sz="1000" b="1" dirty="0" smtClean="0"/>
          </a:p>
          <a:p>
            <a:pPr algn="just"/>
            <a:r>
              <a:rPr lang="es-AR" sz="1000" b="1" dirty="0" smtClean="0"/>
              <a:t> están al aire para cambiar al modo “VOZ Locutores”</a:t>
            </a:r>
          </a:p>
          <a:p>
            <a:pPr algn="just"/>
            <a:endParaRPr lang="es-AR" sz="1000" b="1" dirty="0"/>
          </a:p>
          <a:p>
            <a:pPr algn="just"/>
            <a:r>
              <a:rPr lang="es-AR" sz="1200" b="1" dirty="0" smtClean="0">
                <a:solidFill>
                  <a:srgbClr val="FFC000"/>
                </a:solidFill>
              </a:rPr>
              <a:t>3-</a:t>
            </a:r>
            <a:r>
              <a:rPr lang="es-AR" sz="1000" b="1" dirty="0" smtClean="0">
                <a:solidFill>
                  <a:srgbClr val="FFC000"/>
                </a:solidFill>
              </a:rPr>
              <a:t>Desde la PC  </a:t>
            </a:r>
            <a:r>
              <a:rPr lang="es-AR" sz="1000" b="1" dirty="0" smtClean="0"/>
              <a:t>de aire se informa si se trata de un programa de Periodismo para conmutar al modo MONO lo que </a:t>
            </a:r>
            <a:r>
              <a:rPr lang="es-AR" sz="1000" b="1" dirty="0" smtClean="0">
                <a:solidFill>
                  <a:srgbClr val="FFC000"/>
                </a:solidFill>
              </a:rPr>
              <a:t>multiplica por 4 la potencia </a:t>
            </a:r>
            <a:r>
              <a:rPr lang="es-AR" sz="1000" b="1" dirty="0" smtClean="0"/>
              <a:t>de transmisión efectiva aumentando el alcance y evitando interferencias. </a:t>
            </a:r>
            <a:endParaRPr lang="es-AR" sz="1000" b="1" dirty="0"/>
          </a:p>
        </p:txBody>
      </p:sp>
      <p:sp>
        <p:nvSpPr>
          <p:cNvPr id="46" name="45 CuadroTexto"/>
          <p:cNvSpPr txBox="1"/>
          <p:nvPr/>
        </p:nvSpPr>
        <p:spPr>
          <a:xfrm rot="21175450">
            <a:off x="2326525" y="3308059"/>
            <a:ext cx="15725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000" b="1" dirty="0" smtClean="0"/>
              <a:t>Una PC controla     remotamente al procesador  </a:t>
            </a:r>
          </a:p>
          <a:p>
            <a:pPr algn="r"/>
            <a:r>
              <a:rPr lang="es-AR" sz="1000" b="1" dirty="0" smtClean="0"/>
              <a:t>y recibe </a:t>
            </a:r>
          </a:p>
          <a:p>
            <a:pPr algn="r"/>
            <a:r>
              <a:rPr lang="es-AR" sz="1000" b="1" dirty="0" smtClean="0"/>
              <a:t>mensajes </a:t>
            </a:r>
          </a:p>
          <a:p>
            <a:pPr algn="r"/>
            <a:r>
              <a:rPr lang="es-AR" sz="1000" b="1" dirty="0" smtClean="0"/>
              <a:t>sobre la calidad de la transmisión </a:t>
            </a:r>
            <a:endParaRPr lang="es-AR" sz="1000" b="1" dirty="0"/>
          </a:p>
        </p:txBody>
      </p:sp>
      <p:sp>
        <p:nvSpPr>
          <p:cNvPr id="49" name="48 CuadroTexto"/>
          <p:cNvSpPr txBox="1"/>
          <p:nvPr/>
        </p:nvSpPr>
        <p:spPr>
          <a:xfrm>
            <a:off x="7277063" y="1368538"/>
            <a:ext cx="1534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000" b="1" dirty="0" smtClean="0"/>
              <a:t>Planta Transmisora</a:t>
            </a:r>
            <a:endParaRPr lang="es-AR" sz="1000" b="1" dirty="0"/>
          </a:p>
        </p:txBody>
      </p:sp>
      <p:pic>
        <p:nvPicPr>
          <p:cNvPr id="50" name="49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26" y="3975077"/>
            <a:ext cx="1473793" cy="104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7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219822"/>
            <a:ext cx="8229600" cy="1049274"/>
          </a:xfrm>
        </p:spPr>
        <p:txBody>
          <a:bodyPr/>
          <a:lstStyle/>
          <a:p>
            <a:r>
              <a:rPr lang="es-AR" dirty="0" smtClean="0"/>
              <a:t>Gracias por su tiempo...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43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874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Afortunadamente</a:t>
            </a:r>
            <a:r>
              <a:rPr lang="en-US" dirty="0" smtClean="0"/>
              <a:t> NO </a:t>
            </a:r>
            <a:r>
              <a:rPr lang="en-US" dirty="0" err="1" smtClean="0"/>
              <a:t>tuvo</a:t>
            </a:r>
            <a:r>
              <a:rPr lang="en-US" dirty="0" smtClean="0"/>
              <a:t> </a:t>
            </a:r>
            <a:r>
              <a:rPr lang="en-US" dirty="0" err="1" smtClean="0"/>
              <a:t>razón</a:t>
            </a:r>
            <a:r>
              <a:rPr lang="en-US" dirty="0" smtClean="0"/>
              <a:t>…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presidente</a:t>
            </a:r>
            <a:r>
              <a:rPr lang="en-US" dirty="0" smtClean="0"/>
              <a:t> de la NAB en </a:t>
            </a:r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dijo</a:t>
            </a:r>
            <a:r>
              <a:rPr lang="en-US" dirty="0" smtClean="0"/>
              <a:t> 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discurso</a:t>
            </a:r>
            <a:r>
              <a:rPr lang="en-US" dirty="0" smtClean="0"/>
              <a:t> de </a:t>
            </a:r>
            <a:r>
              <a:rPr lang="en-US" dirty="0" err="1" smtClean="0"/>
              <a:t>apertura</a:t>
            </a:r>
            <a:r>
              <a:rPr lang="en-US" dirty="0" smtClean="0"/>
              <a:t> en 1990:  </a:t>
            </a:r>
          </a:p>
          <a:p>
            <a:pPr marL="64008" indent="0">
              <a:buNone/>
            </a:pPr>
            <a:r>
              <a:rPr lang="en-US" dirty="0"/>
              <a:t> </a:t>
            </a:r>
            <a:r>
              <a:rPr lang="en-US" dirty="0" smtClean="0"/>
              <a:t>  “No es </a:t>
            </a:r>
            <a:r>
              <a:rPr lang="en-US" dirty="0" err="1" smtClean="0"/>
              <a:t>solamente</a:t>
            </a:r>
            <a:r>
              <a:rPr lang="en-US" dirty="0" smtClean="0"/>
              <a:t> un gran </a:t>
            </a:r>
            <a:r>
              <a:rPr lang="en-US" dirty="0" err="1" smtClean="0"/>
              <a:t>avance</a:t>
            </a:r>
            <a:r>
              <a:rPr lang="en-US" dirty="0" smtClean="0"/>
              <a:t>… </a:t>
            </a:r>
            <a:br>
              <a:rPr lang="en-US" dirty="0" smtClean="0"/>
            </a:br>
            <a:r>
              <a:rPr lang="en-US" dirty="0" smtClean="0"/>
              <a:t>     Es la Re-</a:t>
            </a:r>
            <a:r>
              <a:rPr lang="en-US" dirty="0" err="1" smtClean="0"/>
              <a:t>Invención</a:t>
            </a:r>
            <a:r>
              <a:rPr lang="en-US" dirty="0" smtClean="0"/>
              <a:t> de la Radio”</a:t>
            </a: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818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00620"/>
            <a:ext cx="8507288" cy="1049274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El Audicom </a:t>
            </a:r>
            <a:r>
              <a:rPr lang="en-US" sz="2800" b="1" dirty="0" err="1" smtClean="0"/>
              <a:t>puso</a:t>
            </a:r>
            <a:r>
              <a:rPr lang="en-US" sz="2800" b="1" dirty="0" smtClean="0"/>
              <a:t> a </a:t>
            </a:r>
            <a:r>
              <a:rPr lang="en-US" sz="2800" b="1" dirty="0" err="1" smtClean="0"/>
              <a:t>América</a:t>
            </a:r>
            <a:r>
              <a:rPr lang="en-US" sz="2800" b="1" dirty="0" smtClean="0"/>
              <a:t> Latina en los </a:t>
            </a:r>
            <a:r>
              <a:rPr lang="en-US" sz="2800" b="1" dirty="0" err="1" smtClean="0"/>
              <a:t>libros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Historia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las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grandes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innovaciones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tecnológicas</a:t>
            </a:r>
            <a:endParaRPr lang="es-AR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Solidyne en 1989 </a:t>
            </a:r>
            <a:r>
              <a:rPr lang="en-US" sz="2800" dirty="0" err="1" smtClean="0"/>
              <a:t>ya</a:t>
            </a:r>
            <a:r>
              <a:rPr lang="en-US" sz="2800" dirty="0" smtClean="0"/>
              <a:t> </a:t>
            </a:r>
            <a:r>
              <a:rPr lang="en-US" sz="2800" dirty="0" err="1" smtClean="0"/>
              <a:t>tenía</a:t>
            </a:r>
            <a:r>
              <a:rPr lang="en-US" sz="2800" dirty="0" smtClean="0"/>
              <a:t> 11 </a:t>
            </a:r>
            <a:r>
              <a:rPr lang="en-US" sz="2800" dirty="0" err="1" smtClean="0"/>
              <a:t>patentes</a:t>
            </a:r>
            <a:r>
              <a:rPr lang="en-US" sz="2800" dirty="0" smtClean="0"/>
              <a:t> de </a:t>
            </a:r>
            <a:r>
              <a:rPr lang="en-US" sz="2800" dirty="0" err="1" smtClean="0"/>
              <a:t>invención</a:t>
            </a:r>
            <a:r>
              <a:rPr lang="en-US" sz="2800" dirty="0" smtClean="0"/>
              <a:t> y al principio </a:t>
            </a:r>
            <a:r>
              <a:rPr lang="en-US" sz="2800" dirty="0" err="1" smtClean="0"/>
              <a:t>pensamos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esta</a:t>
            </a:r>
            <a:r>
              <a:rPr lang="en-US" sz="2800" dirty="0" smtClean="0"/>
              <a:t> </a:t>
            </a:r>
            <a:r>
              <a:rPr lang="en-US" sz="2800" dirty="0" err="1" smtClean="0"/>
              <a:t>sería</a:t>
            </a:r>
            <a:r>
              <a:rPr lang="en-US" sz="2800" dirty="0" smtClean="0"/>
              <a:t> la </a:t>
            </a:r>
            <a:r>
              <a:rPr lang="en-US" sz="2800" dirty="0" err="1" smtClean="0"/>
              <a:t>número</a:t>
            </a:r>
            <a:r>
              <a:rPr lang="en-US" sz="2800" dirty="0" smtClean="0"/>
              <a:t> 12…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err="1" smtClean="0"/>
              <a:t>Pero</a:t>
            </a:r>
            <a:r>
              <a:rPr lang="en-US" sz="2800" dirty="0" smtClean="0"/>
              <a:t> un </a:t>
            </a:r>
            <a:r>
              <a:rPr lang="en-US" sz="2800" dirty="0" err="1" smtClean="0"/>
              <a:t>cuidados</a:t>
            </a:r>
            <a:r>
              <a:rPr lang="en-US" sz="2800" dirty="0" smtClean="0"/>
              <a:t> </a:t>
            </a:r>
            <a:r>
              <a:rPr lang="en-US" sz="2800" dirty="0" err="1" smtClean="0"/>
              <a:t>análisis</a:t>
            </a:r>
            <a:r>
              <a:rPr lang="en-US" sz="2800" dirty="0" smtClean="0"/>
              <a:t> y la triste </a:t>
            </a:r>
            <a:r>
              <a:rPr lang="en-US" sz="2800" dirty="0" err="1" smtClean="0"/>
              <a:t>experiencia</a:t>
            </a:r>
            <a:r>
              <a:rPr lang="en-US" sz="2800" dirty="0" smtClean="0"/>
              <a:t> legal con </a:t>
            </a:r>
            <a:r>
              <a:rPr lang="en-US" sz="2800" dirty="0" err="1" smtClean="0"/>
              <a:t>sus</a:t>
            </a:r>
            <a:r>
              <a:rPr lang="en-US" sz="2800" dirty="0" smtClean="0"/>
              <a:t> </a:t>
            </a:r>
            <a:r>
              <a:rPr lang="en-US" sz="2800" dirty="0" err="1" smtClean="0"/>
              <a:t>patentes</a:t>
            </a:r>
            <a:r>
              <a:rPr lang="en-US" sz="2800" dirty="0" smtClean="0"/>
              <a:t> de </a:t>
            </a:r>
            <a:r>
              <a:rPr lang="en-US" sz="2800" dirty="0" err="1" smtClean="0"/>
              <a:t>Edwing</a:t>
            </a:r>
            <a:r>
              <a:rPr lang="en-US" sz="2800" dirty="0" smtClean="0"/>
              <a:t> Armstrong, inventor de la FM, </a:t>
            </a:r>
            <a:r>
              <a:rPr lang="en-US" sz="2800" dirty="0" err="1" smtClean="0"/>
              <a:t>nos</a:t>
            </a:r>
            <a:r>
              <a:rPr lang="en-US" sz="2800" dirty="0" smtClean="0"/>
              <a:t> </a:t>
            </a:r>
            <a:r>
              <a:rPr lang="en-US" sz="2800" dirty="0" err="1" smtClean="0"/>
              <a:t>convencieron</a:t>
            </a:r>
            <a:r>
              <a:rPr lang="en-US" sz="2800" dirty="0" smtClean="0"/>
              <a:t> de lo </a:t>
            </a:r>
            <a:r>
              <a:rPr lang="en-US" sz="2800" dirty="0" err="1" smtClean="0"/>
              <a:t>contrario</a:t>
            </a:r>
            <a:r>
              <a:rPr lang="en-US" sz="2800" dirty="0" smtClean="0"/>
              <a:t>. </a:t>
            </a:r>
            <a:endParaRPr lang="es-AR" sz="28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028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9502"/>
            <a:ext cx="8229600" cy="1049274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Como un </a:t>
            </a:r>
            <a:r>
              <a:rPr lang="en-US" sz="2400" b="1" dirty="0" err="1" smtClean="0"/>
              <a:t>acto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justicia</a:t>
            </a:r>
            <a:r>
              <a:rPr lang="en-US" sz="2400" b="1" dirty="0"/>
              <a:t> </a:t>
            </a:r>
            <a:r>
              <a:rPr lang="en-US" sz="2400" b="1" dirty="0" err="1" smtClean="0"/>
              <a:t>donamos</a:t>
            </a:r>
            <a:r>
              <a:rPr lang="en-US" sz="2400" b="1" dirty="0" smtClean="0"/>
              <a:t> al </a:t>
            </a:r>
            <a:r>
              <a:rPr lang="en-US" sz="2400" b="1" dirty="0" err="1" smtClean="0"/>
              <a:t>mundo</a:t>
            </a:r>
            <a:r>
              <a:rPr lang="en-US" sz="2400" b="1" dirty="0" smtClean="0"/>
              <a:t> los </a:t>
            </a:r>
            <a:r>
              <a:rPr lang="en-US" sz="2400" b="1" dirty="0" err="1" smtClean="0"/>
              <a:t>derechos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uso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las</a:t>
            </a:r>
            <a:r>
              <a:rPr lang="en-US" sz="2400" b="1" dirty="0" smtClean="0"/>
              <a:t> 3 </a:t>
            </a:r>
            <a:r>
              <a:rPr lang="en-US" sz="2400" b="1" dirty="0" err="1" smtClean="0"/>
              <a:t>tecnologías</a:t>
            </a:r>
            <a:r>
              <a:rPr lang="en-US" sz="2400" b="1" dirty="0" smtClean="0"/>
              <a:t> clave para </a:t>
            </a:r>
            <a:r>
              <a:rPr lang="en-US" sz="2400" b="1" dirty="0" err="1" smtClean="0"/>
              <a:t>posibilitar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invento</a:t>
            </a:r>
            <a:endParaRPr lang="es-AR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95686"/>
            <a:ext cx="8229600" cy="309634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Solidyne, </a:t>
            </a:r>
            <a:r>
              <a:rPr lang="en-US" sz="2000" dirty="0" err="1" smtClean="0"/>
              <a:t>decidió</a:t>
            </a:r>
            <a:r>
              <a:rPr lang="en-US" sz="2000" dirty="0" smtClean="0"/>
              <a:t> </a:t>
            </a:r>
            <a:r>
              <a:rPr lang="en-US" sz="2000" dirty="0" err="1" smtClean="0"/>
              <a:t>mantener</a:t>
            </a:r>
            <a:r>
              <a:rPr lang="en-US" sz="2000" dirty="0" smtClean="0"/>
              <a:t> el </a:t>
            </a:r>
            <a:r>
              <a:rPr lang="en-US" sz="2000" dirty="0" err="1" smtClean="0"/>
              <a:t>secreto</a:t>
            </a:r>
            <a:r>
              <a:rPr lang="en-US" sz="2000" dirty="0" smtClean="0"/>
              <a:t> </a:t>
            </a:r>
            <a:r>
              <a:rPr lang="en-US" sz="2000" dirty="0" err="1" smtClean="0"/>
              <a:t>comercial</a:t>
            </a:r>
            <a:r>
              <a:rPr lang="en-US" sz="2000" dirty="0" smtClean="0"/>
              <a:t> de la </a:t>
            </a:r>
            <a:r>
              <a:rPr lang="en-US" sz="2000" dirty="0" err="1" smtClean="0"/>
              <a:t>fabricación</a:t>
            </a:r>
            <a:r>
              <a:rPr lang="en-US" sz="2000" dirty="0" smtClean="0"/>
              <a:t>. </a:t>
            </a:r>
            <a:r>
              <a:rPr lang="en-US" sz="2000" dirty="0" err="1" smtClean="0"/>
              <a:t>Asi</a:t>
            </a:r>
            <a:r>
              <a:rPr lang="en-US" sz="2000" dirty="0" smtClean="0"/>
              <a:t> </a:t>
            </a:r>
            <a:r>
              <a:rPr lang="en-US" sz="2000" dirty="0" err="1" smtClean="0"/>
              <a:t>pudimos</a:t>
            </a:r>
            <a:r>
              <a:rPr lang="en-US" sz="2000" dirty="0" smtClean="0"/>
              <a:t> </a:t>
            </a:r>
            <a:r>
              <a:rPr lang="en-US" sz="2000" dirty="0" err="1" smtClean="0"/>
              <a:t>llevarle</a:t>
            </a:r>
            <a:r>
              <a:rPr lang="en-US" sz="2000" dirty="0" smtClean="0"/>
              <a:t> </a:t>
            </a:r>
            <a:r>
              <a:rPr lang="en-US" sz="2000" dirty="0" err="1" smtClean="0"/>
              <a:t>años</a:t>
            </a:r>
            <a:r>
              <a:rPr lang="en-US" sz="2000" dirty="0" smtClean="0"/>
              <a:t> de </a:t>
            </a:r>
            <a:r>
              <a:rPr lang="en-US" sz="2000" dirty="0" err="1" smtClean="0"/>
              <a:t>ventaja</a:t>
            </a:r>
            <a:r>
              <a:rPr lang="en-US" sz="2000" dirty="0" smtClean="0"/>
              <a:t> a USA y Europa. </a:t>
            </a:r>
            <a:r>
              <a:rPr lang="en-US" sz="2000" dirty="0" err="1"/>
              <a:t>P</a:t>
            </a:r>
            <a:r>
              <a:rPr lang="en-US" sz="2000" dirty="0" err="1" smtClean="0"/>
              <a:t>ero</a:t>
            </a:r>
            <a:r>
              <a:rPr lang="en-US" sz="2000" dirty="0" smtClean="0"/>
              <a:t> NUNCA </a:t>
            </a:r>
            <a:r>
              <a:rPr lang="en-US" sz="2000" dirty="0" err="1" smtClean="0"/>
              <a:t>solicitamos</a:t>
            </a:r>
            <a:r>
              <a:rPr lang="en-US" sz="2000" dirty="0" smtClean="0"/>
              <a:t> </a:t>
            </a:r>
            <a:r>
              <a:rPr lang="en-US" sz="2000" dirty="0" err="1" smtClean="0"/>
              <a:t>ninguna</a:t>
            </a:r>
            <a:r>
              <a:rPr lang="en-US" sz="2000" dirty="0" smtClean="0"/>
              <a:t> </a:t>
            </a:r>
            <a:r>
              <a:rPr lang="en-US" sz="2000" dirty="0" err="1" smtClean="0"/>
              <a:t>patente</a:t>
            </a:r>
            <a:r>
              <a:rPr lang="en-US" sz="2000" dirty="0" smtClean="0"/>
              <a:t> para </a:t>
            </a:r>
            <a:r>
              <a:rPr lang="en-US" sz="2000" dirty="0" err="1" smtClean="0"/>
              <a:t>que</a:t>
            </a:r>
            <a:r>
              <a:rPr lang="en-US" sz="2000" dirty="0" smtClean="0"/>
              <a:t> el </a:t>
            </a:r>
            <a:r>
              <a:rPr lang="en-US" sz="2000" dirty="0" err="1" smtClean="0"/>
              <a:t>invento</a:t>
            </a:r>
            <a:r>
              <a:rPr lang="en-US" sz="2000" dirty="0" smtClean="0"/>
              <a:t> </a:t>
            </a:r>
            <a:r>
              <a:rPr lang="en-US" sz="2000" dirty="0" err="1" smtClean="0"/>
              <a:t>finalmente</a:t>
            </a:r>
            <a:r>
              <a:rPr lang="en-US" sz="2000" dirty="0" smtClean="0"/>
              <a:t> se </a:t>
            </a:r>
            <a:r>
              <a:rPr lang="en-US" sz="2000" dirty="0" err="1" smtClean="0"/>
              <a:t>difundiera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todo</a:t>
            </a:r>
            <a:r>
              <a:rPr lang="en-US" sz="2000" dirty="0" smtClean="0"/>
              <a:t> el </a:t>
            </a:r>
            <a:r>
              <a:rPr lang="en-US" sz="2000" dirty="0" err="1" smtClean="0"/>
              <a:t>mundo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Argentina </a:t>
            </a:r>
            <a:r>
              <a:rPr lang="en-US" sz="2000" dirty="0" err="1" smtClean="0"/>
              <a:t>siguió</a:t>
            </a:r>
            <a:r>
              <a:rPr lang="en-US" sz="2000" dirty="0" smtClean="0"/>
              <a:t> el </a:t>
            </a:r>
            <a:r>
              <a:rPr lang="en-US" sz="2000" dirty="0" err="1" smtClean="0"/>
              <a:t>ejemplo</a:t>
            </a:r>
            <a:r>
              <a:rPr lang="en-US" sz="2000" dirty="0" smtClean="0"/>
              <a:t> de </a:t>
            </a:r>
            <a:r>
              <a:rPr lang="en-US" sz="2000" dirty="0" err="1" smtClean="0"/>
              <a:t>Francia</a:t>
            </a:r>
            <a:r>
              <a:rPr lang="en-US" sz="2000" dirty="0" smtClean="0"/>
              <a:t> en 1839 </a:t>
            </a:r>
            <a:r>
              <a:rPr lang="en-US" sz="2000" dirty="0" err="1" smtClean="0"/>
              <a:t>cuando</a:t>
            </a:r>
            <a:r>
              <a:rPr lang="en-US" sz="2000" dirty="0" smtClean="0"/>
              <a:t> </a:t>
            </a:r>
            <a:r>
              <a:rPr lang="en-US" sz="2000" dirty="0" err="1" smtClean="0"/>
              <a:t>liberó</a:t>
            </a:r>
            <a:r>
              <a:rPr lang="en-US" sz="2000" dirty="0" smtClean="0"/>
              <a:t> al </a:t>
            </a:r>
            <a:r>
              <a:rPr lang="en-US" sz="2000" dirty="0" err="1" smtClean="0"/>
              <a:t>mundo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patentes</a:t>
            </a:r>
            <a:r>
              <a:rPr lang="en-US" sz="2000" dirty="0" smtClean="0"/>
              <a:t> de Louis Daguerre y </a:t>
            </a:r>
            <a:r>
              <a:rPr lang="en-US" sz="2000" dirty="0" err="1" smtClean="0"/>
              <a:t>logró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la </a:t>
            </a:r>
            <a:r>
              <a:rPr lang="en-US" sz="2000" dirty="0" err="1" smtClean="0"/>
              <a:t>fotografía</a:t>
            </a:r>
            <a:r>
              <a:rPr lang="en-US" sz="2000" dirty="0" smtClean="0"/>
              <a:t> </a:t>
            </a:r>
            <a:r>
              <a:rPr lang="en-US" sz="2000" dirty="0" err="1" smtClean="0"/>
              <a:t>fuera</a:t>
            </a:r>
            <a:r>
              <a:rPr lang="en-US" sz="2000" dirty="0" smtClean="0"/>
              <a:t> universal. </a:t>
            </a:r>
          </a:p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9997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00620"/>
            <a:ext cx="8712968" cy="104927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Con el </a:t>
            </a:r>
            <a:r>
              <a:rPr lang="en-US" sz="2800" b="1" dirty="0" err="1" smtClean="0"/>
              <a:t>paso</a:t>
            </a:r>
            <a:r>
              <a:rPr lang="en-US" sz="2800" b="1" dirty="0" smtClean="0"/>
              <a:t> del </a:t>
            </a:r>
            <a:r>
              <a:rPr lang="en-US" sz="2800" b="1" dirty="0" err="1" smtClean="0"/>
              <a:t>tiempo</a:t>
            </a:r>
            <a:r>
              <a:rPr lang="en-US" sz="2800" b="1" dirty="0" smtClean="0"/>
              <a:t> los </a:t>
            </a:r>
            <a:r>
              <a:rPr lang="en-US" sz="2800" b="1" dirty="0" err="1" smtClean="0"/>
              <a:t>dispositivos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analógicos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fueron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desapareciendo</a:t>
            </a:r>
            <a:r>
              <a:rPr lang="en-US" sz="2800" b="1" dirty="0" smtClean="0"/>
              <a:t>  de los </a:t>
            </a:r>
            <a:r>
              <a:rPr lang="en-US" sz="2800" b="1" dirty="0" err="1" smtClean="0"/>
              <a:t>estudios</a:t>
            </a:r>
            <a:r>
              <a:rPr lang="en-US" sz="2800" b="1" dirty="0" smtClean="0"/>
              <a:t> de radio</a:t>
            </a:r>
            <a:endParaRPr lang="es-AR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Los cassettes y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máquinas</a:t>
            </a:r>
            <a:r>
              <a:rPr lang="en-US" sz="2400" dirty="0" smtClean="0"/>
              <a:t> de </a:t>
            </a:r>
            <a:r>
              <a:rPr lang="en-US" sz="2400" dirty="0" err="1" smtClean="0"/>
              <a:t>cartuchos</a:t>
            </a:r>
            <a:r>
              <a:rPr lang="en-US" sz="2400" dirty="0" smtClean="0"/>
              <a:t> </a:t>
            </a:r>
            <a:r>
              <a:rPr lang="en-US" sz="2400" dirty="0" err="1" smtClean="0"/>
              <a:t>fueron</a:t>
            </a:r>
            <a:r>
              <a:rPr lang="en-US" sz="2400" dirty="0" smtClean="0"/>
              <a:t> los </a:t>
            </a:r>
            <a:r>
              <a:rPr lang="en-US" sz="2400" dirty="0" err="1" smtClean="0"/>
              <a:t>primeros</a:t>
            </a:r>
            <a:r>
              <a:rPr lang="en-US" sz="2400" dirty="0" smtClean="0"/>
              <a:t> en </a:t>
            </a:r>
            <a:r>
              <a:rPr lang="en-US" sz="2400" dirty="0" err="1" smtClean="0"/>
              <a:t>despedirse</a:t>
            </a:r>
            <a:r>
              <a:rPr lang="en-US" sz="2400" dirty="0" smtClean="0"/>
              <a:t> </a:t>
            </a:r>
            <a:r>
              <a:rPr lang="en-US" sz="2400" dirty="0" err="1" smtClean="0"/>
              <a:t>rumbo</a:t>
            </a:r>
            <a:r>
              <a:rPr lang="en-US" sz="2400" dirty="0" smtClean="0"/>
              <a:t> al </a:t>
            </a:r>
            <a:r>
              <a:rPr lang="en-US" sz="2400" dirty="0" err="1" smtClean="0"/>
              <a:t>museo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Los </a:t>
            </a:r>
            <a:r>
              <a:rPr lang="en-US" sz="2400" dirty="0" err="1" smtClean="0"/>
              <a:t>grabadores</a:t>
            </a:r>
            <a:r>
              <a:rPr lang="en-US" sz="2400" dirty="0" smtClean="0"/>
              <a:t> de </a:t>
            </a:r>
            <a:r>
              <a:rPr lang="en-US" sz="2400" dirty="0" err="1" smtClean="0"/>
              <a:t>carrete</a:t>
            </a:r>
            <a:r>
              <a:rPr lang="en-US" sz="2400" dirty="0" smtClean="0"/>
              <a:t> </a:t>
            </a:r>
            <a:r>
              <a:rPr lang="en-US" sz="2400" dirty="0" err="1" smtClean="0"/>
              <a:t>abierto</a:t>
            </a:r>
            <a:r>
              <a:rPr lang="en-US" sz="2400" dirty="0"/>
              <a:t>,</a:t>
            </a:r>
            <a:r>
              <a:rPr lang="en-US" sz="2400" dirty="0" smtClean="0"/>
              <a:t> los discos </a:t>
            </a:r>
            <a:r>
              <a:rPr lang="en-US" sz="2400" dirty="0" err="1" smtClean="0"/>
              <a:t>fonográficos</a:t>
            </a:r>
            <a:r>
              <a:rPr lang="en-US" sz="2400" dirty="0" smtClean="0"/>
              <a:t> y los </a:t>
            </a:r>
            <a:r>
              <a:rPr lang="en-US" sz="2400" dirty="0" err="1" smtClean="0"/>
              <a:t>procesadores</a:t>
            </a:r>
            <a:r>
              <a:rPr lang="en-US" sz="2400" dirty="0" smtClean="0"/>
              <a:t> de audio le </a:t>
            </a:r>
            <a:r>
              <a:rPr lang="en-US" sz="2400" dirty="0" err="1" smtClean="0"/>
              <a:t>siguieron</a:t>
            </a:r>
            <a:r>
              <a:rPr lang="en-US" sz="2400" dirty="0" smtClean="0"/>
              <a:t> </a:t>
            </a:r>
            <a:r>
              <a:rPr lang="en-US" sz="2400" dirty="0" err="1" smtClean="0"/>
              <a:t>raudos</a:t>
            </a:r>
            <a:r>
              <a:rPr lang="en-US" sz="2400" dirty="0" smtClean="0"/>
              <a:t> al </a:t>
            </a:r>
            <a:r>
              <a:rPr lang="en-US" sz="2400" dirty="0" err="1" smtClean="0"/>
              <a:t>exilio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Y </a:t>
            </a:r>
            <a:r>
              <a:rPr lang="en-US" sz="2400" dirty="0" err="1" smtClean="0"/>
              <a:t>finalmente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consolas</a:t>
            </a:r>
            <a:r>
              <a:rPr lang="en-US" sz="2400" dirty="0" smtClean="0"/>
              <a:t> de audio </a:t>
            </a:r>
            <a:r>
              <a:rPr lang="en-US" sz="2400" dirty="0" err="1" smtClean="0"/>
              <a:t>analógicas</a:t>
            </a:r>
            <a:r>
              <a:rPr lang="en-US" sz="2400" dirty="0" smtClean="0"/>
              <a:t> se </a:t>
            </a:r>
            <a:r>
              <a:rPr lang="en-US" sz="2400" dirty="0" err="1" smtClean="0"/>
              <a:t>están</a:t>
            </a:r>
            <a:r>
              <a:rPr lang="en-US" sz="2400" dirty="0" smtClean="0"/>
              <a:t> </a:t>
            </a:r>
            <a:r>
              <a:rPr lang="en-US" sz="2400" dirty="0" err="1" smtClean="0"/>
              <a:t>despidiento</a:t>
            </a:r>
            <a:r>
              <a:rPr lang="en-US" sz="2400" dirty="0" smtClean="0"/>
              <a:t> </a:t>
            </a:r>
            <a:r>
              <a:rPr lang="en-US" sz="2400" dirty="0" err="1" smtClean="0"/>
              <a:t>tardíamente</a:t>
            </a:r>
            <a:endParaRPr lang="es-AR" sz="24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753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1296144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Inicialmente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comenzaron</a:t>
            </a:r>
            <a:r>
              <a:rPr lang="en-US" sz="2800" b="1" dirty="0" smtClean="0"/>
              <a:t> a </a:t>
            </a:r>
            <a:r>
              <a:rPr lang="en-US" sz="2800" b="1" dirty="0" err="1" smtClean="0"/>
              <a:t>aparecer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consolas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digitales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conservan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algunos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procesos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analógicos</a:t>
            </a:r>
            <a:r>
              <a:rPr lang="en-US" sz="2800" b="1" dirty="0" smtClean="0"/>
              <a:t> y </a:t>
            </a:r>
            <a:r>
              <a:rPr lang="en-US" sz="2800" b="1" dirty="0" err="1" smtClean="0"/>
              <a:t>siguen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siendo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utilizadas</a:t>
            </a:r>
            <a:r>
              <a:rPr lang="en-US" sz="2800" b="1" dirty="0" smtClean="0"/>
              <a:t> hoy en </a:t>
            </a:r>
            <a:r>
              <a:rPr lang="en-US" sz="2800" b="1" dirty="0" err="1" smtClean="0"/>
              <a:t>día</a:t>
            </a:r>
            <a:endParaRPr lang="es-AR" sz="2800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83718"/>
            <a:ext cx="2590800" cy="1975104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48" y="2283718"/>
            <a:ext cx="3429055" cy="1979708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C419-A741-40E9-B239-79D41BCA3049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356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9329</TotalTime>
  <Words>2478</Words>
  <Application>Microsoft Office PowerPoint</Application>
  <PresentationFormat>Presentación en pantalla (16:9)</PresentationFormat>
  <Paragraphs>300</Paragraphs>
  <Slides>43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Brío</vt:lpstr>
      <vt:lpstr>Presentación de PowerPoint</vt:lpstr>
      <vt:lpstr>Presentación de PowerPoint</vt:lpstr>
      <vt:lpstr>Pues el 27 de junio de 1989 es presentado mundialmente el sistema Audicom® en la Secretaría de Comunicaciones de Argentina </vt:lpstr>
      <vt:lpstr>Presentación de PowerPoint</vt:lpstr>
      <vt:lpstr>Presentación de PowerPoint</vt:lpstr>
      <vt:lpstr>El Audicom puso a América Latina en los libros de Historia de las grandes innovaciones tecnológicas</vt:lpstr>
      <vt:lpstr>Como un acto de justicia donamos al mundo los derechos de uso de las 3 tecnologías clave para posibilitar este invento</vt:lpstr>
      <vt:lpstr>Con el paso del tiempo los dispositivos analógicos fueron desapareciendo  de los estudios de radio</vt:lpstr>
      <vt:lpstr>Inicialmente comenzaron a aparecer consolas digitales que conservan algunos procesos analógicos y siguen siendo utilizadas hoy en día</vt:lpstr>
      <vt:lpstr>Por la cobertura mundial de nuestros productos fuimos galardonados en varias oportunidades</vt:lpstr>
      <vt:lpstr>En la actualidad de mayoria de las radios está en este proceso de pasar de analógico a digital</vt:lpstr>
      <vt:lpstr>Las consolas gradualmente van aceptando controles remotos a través de redes Ethernet</vt:lpstr>
      <vt:lpstr>Interconexión de audio por RTP</vt:lpstr>
      <vt:lpstr>Interconexión de audio por RTP</vt:lpstr>
      <vt:lpstr>Interconexion de audio IP  por red LAN  (Ethernet)</vt:lpstr>
      <vt:lpstr>Interconexion de audio  por red LAN  (Ethernet)</vt:lpstr>
      <vt:lpstr>Principios del transporte de audio por IP</vt:lpstr>
      <vt:lpstr>El sistema DANTE  AES67</vt:lpstr>
      <vt:lpstr>Consolas IP Autónomas</vt:lpstr>
      <vt:lpstr>Ejemplo de FM Vorterix en Buenos Aires</vt:lpstr>
      <vt:lpstr>Consola UNIDEX UX24</vt:lpstr>
      <vt:lpstr>Adaptadores UNIDEX</vt:lpstr>
      <vt:lpstr>Consola UNIDEX UX24 </vt:lpstr>
      <vt:lpstr>También se pueden manejar llamadas y lineas TELCO desde la PC de la consola</vt:lpstr>
      <vt:lpstr>Conexion de Pc remota  a UX24 usando DANTE</vt:lpstr>
      <vt:lpstr>Consola UNIDEX UX24 EL NUEVO UNIVERSO TECNOLÓGICO PARA SU RADIO</vt:lpstr>
      <vt:lpstr>La consola UX24 puede ampliarse en minutos</vt:lpstr>
      <vt:lpstr>Procesadores de Audio IP</vt:lpstr>
      <vt:lpstr>Nuevas tecnologías en procesadores de audio digitales</vt:lpstr>
      <vt:lpstr>Los Procesadores Self Aligned</vt:lpstr>
      <vt:lpstr>Por primera vez todas las radios del mundo pueden medir la calidad de sonido al aire de sus emisoras de FM</vt:lpstr>
      <vt:lpstr>Interconexión IP de Procesadores</vt:lpstr>
      <vt:lpstr>Transmisiones digitales  desde Exteriores</vt:lpstr>
      <vt:lpstr>Las transmisiones remotas son el corazón de una radio de Deportes o Periodismo</vt:lpstr>
      <vt:lpstr>Las radios líderes trabajan con Audicom en exteriores</vt:lpstr>
      <vt:lpstr>Las transmisiones remotas son el corazón de una radio, tanto para Deportes como para manejar estudios sincronizados en varias ciudades</vt:lpstr>
      <vt:lpstr>Real Time Tunneling</vt:lpstr>
      <vt:lpstr>Si no le alcanza la velocidad de Internet en un Estadio…  use Channel Bonding</vt:lpstr>
      <vt:lpstr>Conectividad de datos en una radio Inteligente</vt:lpstr>
      <vt:lpstr>La conectividad en los estudios de radio inteligentes</vt:lpstr>
      <vt:lpstr>La conectividad en los estudios de radio inteligentes</vt:lpstr>
      <vt:lpstr>Las ventajas de la Radio Inteligente</vt:lpstr>
      <vt:lpstr>Gracias por su tiempo...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Tecnologías avanzadas  en IP Radio</dc:title>
  <dc:creator>Oscars</dc:creator>
  <cp:lastModifiedBy>Oscars</cp:lastModifiedBy>
  <cp:revision>164</cp:revision>
  <dcterms:created xsi:type="dcterms:W3CDTF">2019-10-23T16:02:01Z</dcterms:created>
  <dcterms:modified xsi:type="dcterms:W3CDTF">2019-11-01T16:18:08Z</dcterms:modified>
</cp:coreProperties>
</file>